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451" r:id="rId2"/>
    <p:sldId id="295" r:id="rId3"/>
    <p:sldId id="424" r:id="rId4"/>
    <p:sldId id="428" r:id="rId5"/>
    <p:sldId id="429" r:id="rId6"/>
    <p:sldId id="363" r:id="rId7"/>
    <p:sldId id="276" r:id="rId8"/>
    <p:sldId id="329" r:id="rId9"/>
    <p:sldId id="453" r:id="rId10"/>
    <p:sldId id="454" r:id="rId11"/>
    <p:sldId id="455" r:id="rId12"/>
    <p:sldId id="456" r:id="rId13"/>
    <p:sldId id="457" r:id="rId14"/>
    <p:sldId id="328" r:id="rId15"/>
    <p:sldId id="330" r:id="rId16"/>
    <p:sldId id="331" r:id="rId17"/>
    <p:sldId id="332" r:id="rId18"/>
    <p:sldId id="277" r:id="rId19"/>
    <p:sldId id="458" r:id="rId20"/>
    <p:sldId id="459" r:id="rId21"/>
    <p:sldId id="460" r:id="rId22"/>
    <p:sldId id="461" r:id="rId23"/>
    <p:sldId id="334" r:id="rId24"/>
    <p:sldId id="333" r:id="rId25"/>
    <p:sldId id="335" r:id="rId26"/>
    <p:sldId id="336" r:id="rId27"/>
    <p:sldId id="280" r:id="rId28"/>
    <p:sldId id="337" r:id="rId29"/>
    <p:sldId id="338" r:id="rId30"/>
    <p:sldId id="339" r:id="rId31"/>
    <p:sldId id="340" r:id="rId32"/>
    <p:sldId id="281" r:id="rId33"/>
    <p:sldId id="342" r:id="rId34"/>
    <p:sldId id="343" r:id="rId35"/>
    <p:sldId id="344" r:id="rId36"/>
    <p:sldId id="345" r:id="rId37"/>
    <p:sldId id="282" r:id="rId38"/>
    <p:sldId id="347" r:id="rId39"/>
    <p:sldId id="349" r:id="rId40"/>
    <p:sldId id="463" r:id="rId41"/>
    <p:sldId id="464" r:id="rId42"/>
    <p:sldId id="351" r:id="rId43"/>
    <p:sldId id="357" r:id="rId44"/>
    <p:sldId id="358" r:id="rId45"/>
    <p:sldId id="465" r:id="rId46"/>
    <p:sldId id="466" r:id="rId47"/>
    <p:sldId id="467" r:id="rId48"/>
    <p:sldId id="468" r:id="rId49"/>
    <p:sldId id="384" r:id="rId50"/>
    <p:sldId id="368" r:id="rId51"/>
    <p:sldId id="390" r:id="rId52"/>
    <p:sldId id="391" r:id="rId53"/>
    <p:sldId id="431" r:id="rId54"/>
    <p:sldId id="370" r:id="rId55"/>
    <p:sldId id="392" r:id="rId56"/>
    <p:sldId id="393" r:id="rId57"/>
    <p:sldId id="436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15" r:id="rId67"/>
    <p:sldId id="416" r:id="rId68"/>
    <p:sldId id="417" r:id="rId69"/>
    <p:sldId id="418" r:id="rId70"/>
    <p:sldId id="477" r:id="rId71"/>
    <p:sldId id="437" r:id="rId72"/>
    <p:sldId id="420" r:id="rId73"/>
    <p:sldId id="480" r:id="rId74"/>
    <p:sldId id="478" r:id="rId75"/>
    <p:sldId id="479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407"/>
    <p:restoredTop sz="94545"/>
  </p:normalViewPr>
  <p:slideViewPr>
    <p:cSldViewPr snapToGrid="0" snapToObjects="1">
      <p:cViewPr varScale="1">
        <p:scale>
          <a:sx n="75" d="100"/>
          <a:sy n="75" d="100"/>
        </p:scale>
        <p:origin x="184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tp.ncbi.nlm.nih.gov/genomes/genbank/plant/Arabidopsis_thaliana/latest_assembly_versions/GCA_000001735.2_TAIR10.1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pymo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3rd</a:t>
            </a:r>
            <a:r>
              <a:rPr lang="en-US" altLang="ko-KR" b="1" dirty="0">
                <a:latin typeface="Arial"/>
                <a:cs typeface="Arial"/>
              </a:rPr>
              <a:t> Lecture														2020. 4.2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</a:t>
            </a:r>
            <a:endParaRPr lang="en-US" altLang="ko-KR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>
                <a:latin typeface="Arial"/>
                <a:cs typeface="Arial"/>
              </a:rPr>
              <a:t>서열다중정렬 </a:t>
            </a:r>
            <a:r>
              <a:rPr lang="en-US" altLang="ko-KR" sz="2400" dirty="0">
                <a:latin typeface="Arial"/>
                <a:cs typeface="Arial"/>
              </a:rPr>
              <a:t>(Multiple Sequence Alignments)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50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6CC478-89EC-2E4A-9075-46A029EA0F2E}"/>
              </a:ext>
            </a:extLst>
          </p:cNvPr>
          <p:cNvSpPr txBox="1"/>
          <p:nvPr/>
        </p:nvSpPr>
        <p:spPr>
          <a:xfrm>
            <a:off x="1943100" y="685800"/>
            <a:ext cx="375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79160-73AE-4E4F-BEA9-D55B94BA4B7F}"/>
              </a:ext>
            </a:extLst>
          </p:cNvPr>
          <p:cNvSpPr txBox="1"/>
          <p:nvPr/>
        </p:nvSpPr>
        <p:spPr>
          <a:xfrm>
            <a:off x="2146337" y="162580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DB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살펴보면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41B7759B-562E-E141-A42C-F80A62EA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6" y="1324352"/>
            <a:ext cx="3913644" cy="5279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7DF82-6AFF-1D40-99B2-745AC68D11A9}"/>
              </a:ext>
            </a:extLst>
          </p:cNvPr>
          <p:cNvSpPr txBox="1"/>
          <p:nvPr/>
        </p:nvSpPr>
        <p:spPr>
          <a:xfrm>
            <a:off x="1752600" y="105587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크다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4FD1E-6D41-3E43-A047-FCDB9C73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1473200"/>
            <a:ext cx="3524250" cy="469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B1E3D-559A-534E-94E0-7B79ED42DA05}"/>
              </a:ext>
            </a:extLst>
          </p:cNvPr>
          <p:cNvSpPr txBox="1"/>
          <p:nvPr/>
        </p:nvSpPr>
        <p:spPr>
          <a:xfrm>
            <a:off x="6106433" y="1055876"/>
            <a:ext cx="218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Refseq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도 마찬가지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2E7AE-90CC-7941-B0B9-7C82174104AF}"/>
              </a:ext>
            </a:extLst>
          </p:cNvPr>
          <p:cNvSpPr txBox="1"/>
          <p:nvPr/>
        </p:nvSpPr>
        <p:spPr>
          <a:xfrm>
            <a:off x="5365750" y="6211669"/>
            <a:ext cx="348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경우에는 수많은 종류의</a:t>
            </a:r>
            <a:endParaRPr kumimoji="1" lang="en-US" altLang="ko-KR" dirty="0"/>
          </a:p>
          <a:p>
            <a:r>
              <a:rPr kumimoji="1" lang="en-US" altLang="ko-Kore-KR" dirty="0"/>
              <a:t>SARS-CoV-2 </a:t>
            </a:r>
            <a:r>
              <a:rPr kumimoji="1" lang="ko-KR" altLang="en-US" dirty="0"/>
              <a:t>의 서열이 다 있다면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373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864E8-09E9-884D-BF45-D967D0E991EB}"/>
              </a:ext>
            </a:extLst>
          </p:cNvPr>
          <p:cNvSpPr txBox="1"/>
          <p:nvPr/>
        </p:nvSpPr>
        <p:spPr>
          <a:xfrm>
            <a:off x="3771937" y="137180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반면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7641E-3B8A-6941-A478-2A341B03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720850"/>
            <a:ext cx="57531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73615-5AAD-6C49-ADE6-579DA8729B80}"/>
              </a:ext>
            </a:extLst>
          </p:cNvPr>
          <p:cNvSpPr txBox="1"/>
          <p:nvPr/>
        </p:nvSpPr>
        <p:spPr>
          <a:xfrm>
            <a:off x="977900" y="1193800"/>
            <a:ext cx="382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Swissport/</a:t>
            </a:r>
            <a:r>
              <a:rPr kumimoji="1" lang="en-US" altLang="ko-Kore-KR" b="1" dirty="0" err="1"/>
              <a:t>Uniprot</a:t>
            </a:r>
            <a:r>
              <a:rPr kumimoji="1" lang="en-US" altLang="ko-Kore-KR" b="1" dirty="0"/>
              <a:t> : </a:t>
            </a:r>
            <a:r>
              <a:rPr kumimoji="1" lang="ko-KR" altLang="en-US" b="1" dirty="0"/>
              <a:t>압축 기준 </a:t>
            </a:r>
            <a:r>
              <a:rPr kumimoji="1" lang="en-US" altLang="ko-KR" b="1" dirty="0"/>
              <a:t>175MB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9DB68-BA8E-1C49-A995-813D27C35C94}"/>
              </a:ext>
            </a:extLst>
          </p:cNvPr>
          <p:cNvSpPr txBox="1"/>
          <p:nvPr/>
        </p:nvSpPr>
        <p:spPr>
          <a:xfrm>
            <a:off x="1098550" y="2623582"/>
            <a:ext cx="597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pdbaa</a:t>
            </a:r>
            <a:r>
              <a:rPr kumimoji="1" lang="en-US" altLang="ko-Kore-KR" b="1" dirty="0"/>
              <a:t> : Protein Data Bank </a:t>
            </a:r>
            <a:r>
              <a:rPr kumimoji="1" lang="ko-KR" altLang="en-US" b="1" dirty="0"/>
              <a:t>에 존재하는 모든 단백질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60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MB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AF961-6DD4-FF4F-BD56-65CA41DA53C5}"/>
              </a:ext>
            </a:extLst>
          </p:cNvPr>
          <p:cNvSpPr txBox="1"/>
          <p:nvPr/>
        </p:nvSpPr>
        <p:spPr>
          <a:xfrm>
            <a:off x="5572188" y="1193800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종마다 대표적인 서열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개만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17BBF-CB89-0B4C-B29D-60A785F142D7}"/>
              </a:ext>
            </a:extLst>
          </p:cNvPr>
          <p:cNvSpPr txBox="1"/>
          <p:nvPr/>
        </p:nvSpPr>
        <p:spPr>
          <a:xfrm>
            <a:off x="1098550" y="3495755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Landmark :  </a:t>
            </a:r>
            <a:r>
              <a:rPr kumimoji="1" lang="ko-KR" altLang="en-US" b="1" dirty="0"/>
              <a:t>대표적인 모델 생물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8926-C177-1848-B2D9-5FA45AA92870}"/>
              </a:ext>
            </a:extLst>
          </p:cNvPr>
          <p:cNvSpPr txBox="1"/>
          <p:nvPr/>
        </p:nvSpPr>
        <p:spPr>
          <a:xfrm>
            <a:off x="1098550" y="4367928"/>
            <a:ext cx="24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BetaCoronavirus</a:t>
            </a:r>
            <a:r>
              <a:rPr kumimoji="1" lang="en-US" altLang="ko-Kore-KR" b="1" dirty="0"/>
              <a:t> : 34MB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EF118-E7F3-F942-ACB0-38EFC6DC2FF5}"/>
              </a:ext>
            </a:extLst>
          </p:cNvPr>
          <p:cNvSpPr txBox="1"/>
          <p:nvPr/>
        </p:nvSpPr>
        <p:spPr>
          <a:xfrm>
            <a:off x="2438400" y="5918200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이정도의 크기라면 개인용 </a:t>
            </a:r>
            <a:r>
              <a:rPr kumimoji="1" lang="en-US" altLang="ko-KR" b="1" dirty="0"/>
              <a:t>PC</a:t>
            </a:r>
            <a:r>
              <a:rPr kumimoji="1" lang="ko-KR" altLang="en-US" b="1" dirty="0"/>
              <a:t>에서도 충분히 사용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26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09CC0-A298-054E-9A7A-C252E475035A}"/>
              </a:ext>
            </a:extLst>
          </p:cNvPr>
          <p:cNvSpPr txBox="1"/>
          <p:nvPr/>
        </p:nvSpPr>
        <p:spPr>
          <a:xfrm>
            <a:off x="3771937" y="1371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혹은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44A16-78AB-794D-84E3-02970A6ED419}"/>
              </a:ext>
            </a:extLst>
          </p:cNvPr>
          <p:cNvSpPr txBox="1"/>
          <p:nvPr/>
        </p:nvSpPr>
        <p:spPr>
          <a:xfrm>
            <a:off x="242124" y="1003300"/>
            <a:ext cx="832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우리가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지놈</a:t>
            </a:r>
            <a:r>
              <a:rPr kumimoji="1" lang="ko-KR" altLang="en-US" b="1" dirty="0"/>
              <a:t> 서열을 알고 있고 이 생물이 가지고 있는 단백질 서열을 알고 있다면</a:t>
            </a:r>
            <a:r>
              <a:rPr kumimoji="1" lang="en-US" altLang="ko-KR" b="1" dirty="0"/>
              <a:t>..</a:t>
            </a:r>
          </a:p>
          <a:p>
            <a:r>
              <a:rPr kumimoji="1" lang="ko-KR" altLang="en-US" b="1" dirty="0"/>
              <a:t>이를 이용하여 자신만의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C2C8ABE-239B-624C-937B-C160DE64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" y="2352020"/>
            <a:ext cx="4862052" cy="3321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CC639-943A-DC4E-BE64-37DA0AA4A33C}"/>
              </a:ext>
            </a:extLst>
          </p:cNvPr>
          <p:cNvSpPr txBox="1"/>
          <p:nvPr/>
        </p:nvSpPr>
        <p:spPr>
          <a:xfrm>
            <a:off x="46778" y="1816159"/>
            <a:ext cx="46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ftp.ncbi.nlm.nih.gov</a:t>
            </a:r>
            <a:r>
              <a:rPr kumimoji="1" lang="en-US" altLang="ko-Kore-KR" dirty="0"/>
              <a:t>/genomes/</a:t>
            </a:r>
            <a:r>
              <a:rPr kumimoji="1" lang="en-US" altLang="ko-Kore-KR" dirty="0" err="1"/>
              <a:t>genbank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88AE9-34A2-6F43-AC05-595B383AAC01}"/>
              </a:ext>
            </a:extLst>
          </p:cNvPr>
          <p:cNvSpPr txBox="1"/>
          <p:nvPr/>
        </p:nvSpPr>
        <p:spPr>
          <a:xfrm>
            <a:off x="317501" y="6057900"/>
            <a:ext cx="789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https://ftp.ncbi.nlm.nih.gov/genomes/genbank/plant/Arabidopsis_thaliana/latest_assembly_versions/GCA_000001735.2_TAIR10.1/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0BEA5-806A-1D45-9665-3A99919D8872}"/>
              </a:ext>
            </a:extLst>
          </p:cNvPr>
          <p:cNvSpPr txBox="1"/>
          <p:nvPr/>
        </p:nvSpPr>
        <p:spPr>
          <a:xfrm>
            <a:off x="5033821" y="41910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원하는 </a:t>
            </a:r>
            <a:r>
              <a:rPr kumimoji="1" lang="ko-KR" altLang="en-US" dirty="0" err="1"/>
              <a:t>생물종으로</a:t>
            </a:r>
            <a:r>
              <a:rPr kumimoji="1" lang="ko-KR" altLang="en-US" dirty="0"/>
              <a:t> 찾아가 보면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021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D42B63E-726A-3641-8D56-A20AC0FB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34"/>
            <a:ext cx="9144000" cy="4222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189D2-91BE-5B45-BE32-BDF801453F27}"/>
              </a:ext>
            </a:extLst>
          </p:cNvPr>
          <p:cNvSpPr txBox="1"/>
          <p:nvPr/>
        </p:nvSpPr>
        <p:spPr>
          <a:xfrm>
            <a:off x="4318000" y="269240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지노믹</a:t>
            </a:r>
            <a:r>
              <a:rPr kumimoji="1" lang="ko-KR" altLang="en-US" dirty="0"/>
              <a:t> </a:t>
            </a:r>
            <a:r>
              <a:rPr kumimoji="1" lang="en-US" altLang="ko-KR" dirty="0"/>
              <a:t>DNA </a:t>
            </a:r>
            <a:r>
              <a:rPr kumimoji="1" lang="ko-KR" altLang="en-US" dirty="0"/>
              <a:t>서열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BB3B-78A7-304E-8466-B7030EF76605}"/>
              </a:ext>
            </a:extLst>
          </p:cNvPr>
          <p:cNvSpPr txBox="1"/>
          <p:nvPr/>
        </p:nvSpPr>
        <p:spPr>
          <a:xfrm>
            <a:off x="4318000" y="361160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 아미노산 서열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811C-7D2E-A541-AAAA-36C6946BE817}"/>
              </a:ext>
            </a:extLst>
          </p:cNvPr>
          <p:cNvSpPr txBox="1"/>
          <p:nvPr/>
        </p:nvSpPr>
        <p:spPr>
          <a:xfrm>
            <a:off x="4318000" y="3073401"/>
            <a:ext cx="196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annotation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17D01-CEAA-F848-BDE8-91669CC184E4}"/>
              </a:ext>
            </a:extLst>
          </p:cNvPr>
          <p:cNvSpPr txBox="1"/>
          <p:nvPr/>
        </p:nvSpPr>
        <p:spPr>
          <a:xfrm>
            <a:off x="1689100" y="893804"/>
            <a:ext cx="679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</a:t>
            </a:r>
            <a:r>
              <a:rPr kumimoji="1" lang="en-US" altLang="ko-KR" b="1" dirty="0"/>
              <a:t>DNA/RNA/</a:t>
            </a:r>
            <a:r>
              <a:rPr kumimoji="1" lang="ko-KR" altLang="en-US" b="1" dirty="0"/>
              <a:t>단백질 서열을 받아서 </a:t>
            </a:r>
            <a:r>
              <a:rPr kumimoji="1" lang="en-US" altLang="ko-KR" b="1" dirty="0"/>
              <a:t>BLAST 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 수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9A1B-1AB4-174E-AC62-552225104B2E}"/>
              </a:ext>
            </a:extLst>
          </p:cNvPr>
          <p:cNvSpPr txBox="1"/>
          <p:nvPr/>
        </p:nvSpPr>
        <p:spPr>
          <a:xfrm>
            <a:off x="2324100" y="6057900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어떻게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만드는지에 대해서는 뒤에서 설명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274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85967" y="421247"/>
            <a:ext cx="50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먼저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 err="1">
                <a:latin typeface="Arial"/>
                <a:cs typeface="Arial"/>
              </a:rPr>
              <a:t>다운로드받자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038" y="1237534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ftp://</a:t>
            </a:r>
            <a:r>
              <a:rPr lang="en-US" dirty="0" err="1">
                <a:latin typeface="Arial"/>
                <a:cs typeface="Arial"/>
              </a:rPr>
              <a:t>ftp.ncbi.nlm.nih.gov</a:t>
            </a:r>
            <a:r>
              <a:rPr lang="en-US" dirty="0">
                <a:latin typeface="Arial"/>
                <a:cs typeface="Arial"/>
              </a:rPr>
              <a:t>/blast/</a:t>
            </a:r>
            <a:r>
              <a:rPr lang="en-US" dirty="0" err="1">
                <a:latin typeface="Arial"/>
                <a:cs typeface="Arial"/>
              </a:rPr>
              <a:t>executables</a:t>
            </a:r>
            <a:r>
              <a:rPr lang="en-US" dirty="0">
                <a:latin typeface="Arial"/>
                <a:cs typeface="Arial"/>
              </a:rPr>
              <a:t>/blast+/LATEST/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5892" y="458177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&lt;-mac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5892" y="5002337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&lt;- windows (Git for Windows)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5892" y="4159565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&lt;-Linux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(Windows Linux subsystem)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503662-0B2E-114F-983F-4C856645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8" y="1899933"/>
            <a:ext cx="5753100" cy="41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7776" y="315778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Curl </a:t>
            </a:r>
            <a:r>
              <a:rPr lang="ko-KR" altLang="en-US" sz="2800" b="1" dirty="0">
                <a:latin typeface="Arial"/>
                <a:cs typeface="Arial"/>
              </a:rPr>
              <a:t>명령어로 다운받는다면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3876" y="6172890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tar.gz</a:t>
            </a:r>
            <a:r>
              <a:rPr lang="ko-KR" altLang="en-US" dirty="0">
                <a:latin typeface="Arial"/>
                <a:cs typeface="Arial"/>
              </a:rPr>
              <a:t> 파일이란 무엇인가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E33D6-C06F-C547-9BEB-558AD093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198"/>
            <a:ext cx="9144000" cy="871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47B7E3-F9B9-7C4D-8239-8BD09B84ACC8}"/>
              </a:ext>
            </a:extLst>
          </p:cNvPr>
          <p:cNvSpPr txBox="1"/>
          <p:nvPr/>
        </p:nvSpPr>
        <p:spPr>
          <a:xfrm>
            <a:off x="0" y="1327531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Curl </a:t>
            </a:r>
            <a:r>
              <a:rPr kumimoji="1" lang="ko-KR" altLang="en-US" b="1" dirty="0"/>
              <a:t>명령어로 자신이 사용하는 플랫폼에 맞는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en-US" altLang="ko-Kore-KR" b="1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tar.gz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확장자가 있는 것으로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27B8B-AEB9-AB4B-8914-1162CA4715EB}"/>
              </a:ext>
            </a:extLst>
          </p:cNvPr>
          <p:cNvSpPr txBox="1"/>
          <p:nvPr/>
        </p:nvSpPr>
        <p:spPr>
          <a:xfrm>
            <a:off x="0" y="3488114"/>
            <a:ext cx="701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다운로드가</a:t>
            </a:r>
            <a:r>
              <a:rPr kumimoji="1" lang="ko-KR" altLang="en-US" b="1" dirty="0"/>
              <a:t> 끝났으면 </a:t>
            </a:r>
            <a:r>
              <a:rPr kumimoji="1" lang="en-US" altLang="ko-KR" b="1" dirty="0"/>
              <a:t>ncbi-blast-2.10…..</a:t>
            </a:r>
            <a:r>
              <a:rPr kumimoji="1" lang="en-US" altLang="ko-KR" b="1" dirty="0" err="1"/>
              <a:t>tar.gz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파일이 생겼을 것임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402721-DE77-E445-85A0-66B5EE6B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" y="4003556"/>
            <a:ext cx="609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4090" y="303956"/>
            <a:ext cx="2659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tar.gz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>
                <a:latin typeface="Arial"/>
                <a:cs typeface="Arial"/>
              </a:rPr>
              <a:t>파일은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342" y="827176"/>
            <a:ext cx="775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.</a:t>
            </a:r>
            <a:r>
              <a:rPr lang="en-US" dirty="0" err="1">
                <a:latin typeface="Arial"/>
                <a:cs typeface="Arial"/>
              </a:rPr>
              <a:t>tar.gz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는 윈도우나 맥에서 사용하는 </a:t>
            </a:r>
            <a:r>
              <a:rPr lang="en-US" altLang="ko-KR" dirty="0">
                <a:latin typeface="Arial"/>
                <a:cs typeface="Arial"/>
              </a:rPr>
              <a:t>zip </a:t>
            </a:r>
            <a:r>
              <a:rPr lang="ko-KR" altLang="en-US" dirty="0" err="1">
                <a:latin typeface="Arial"/>
                <a:cs typeface="Arial"/>
              </a:rPr>
              <a:t>압축파일과</a:t>
            </a:r>
            <a:r>
              <a:rPr lang="ko-KR" altLang="en-US" dirty="0">
                <a:latin typeface="Arial"/>
                <a:cs typeface="Arial"/>
              </a:rPr>
              <a:t> 같은 역할을 하는 파일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 파일의 압축을 어떻게 푸는가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9CCAFC-5285-8D4C-81F0-82D37F451C4F}"/>
              </a:ext>
            </a:extLst>
          </p:cNvPr>
          <p:cNvSpPr/>
          <p:nvPr/>
        </p:nvSpPr>
        <p:spPr>
          <a:xfrm>
            <a:off x="384342" y="2271089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tar -</a:t>
            </a:r>
            <a:r>
              <a:rPr lang="en" altLang="ko-Kore-KR" dirty="0" err="1">
                <a:latin typeface="JetBrains Mono" pitchFamily="2" charset="0"/>
              </a:rPr>
              <a:t>xvzf</a:t>
            </a:r>
            <a:r>
              <a:rPr lang="en" altLang="ko-Kore-KR" dirty="0">
                <a:latin typeface="JetBrains Mono" pitchFamily="2" charset="0"/>
              </a:rPr>
              <a:t> ncbi-blast-2.10.0+-x64-macosx.tar.gz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1B750-F57E-8E46-8C6D-61CA223EF590}"/>
              </a:ext>
            </a:extLst>
          </p:cNvPr>
          <p:cNvSpPr/>
          <p:nvPr/>
        </p:nvSpPr>
        <p:spPr>
          <a:xfrm>
            <a:off x="384342" y="1901757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tar -</a:t>
            </a:r>
            <a:r>
              <a:rPr lang="en" altLang="ko-Kore-KR" dirty="0" err="1">
                <a:latin typeface="JetBrains Mono" pitchFamily="2" charset="0"/>
              </a:rPr>
              <a:t>xvzf</a:t>
            </a:r>
            <a:r>
              <a:rPr lang="en" altLang="ko-Kore-KR" dirty="0">
                <a:latin typeface="JetBrains Mono" pitchFamily="2" charset="0"/>
              </a:rPr>
              <a:t> </a:t>
            </a:r>
            <a:r>
              <a:rPr lang="ko-KR" altLang="en-US" dirty="0">
                <a:latin typeface="JetBrains Mono" pitchFamily="2" charset="0"/>
              </a:rPr>
              <a:t>파일이름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640FD8-9FF1-0246-BA42-71E70D39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4" y="3373874"/>
            <a:ext cx="3094353" cy="3029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DB03CE-E9E7-E943-8C9B-44103DA4D4F0}"/>
              </a:ext>
            </a:extLst>
          </p:cNvPr>
          <p:cNvSpPr txBox="1"/>
          <p:nvPr/>
        </p:nvSpPr>
        <p:spPr>
          <a:xfrm>
            <a:off x="444714" y="6507768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ncbi-blast-2.10.0+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FCE667-AB06-2F4C-8B68-D7F238D20206}"/>
              </a:ext>
            </a:extLst>
          </p:cNvPr>
          <p:cNvSpPr/>
          <p:nvPr/>
        </p:nvSpPr>
        <p:spPr>
          <a:xfrm>
            <a:off x="384341" y="2538438"/>
            <a:ext cx="8974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			ncbi-blast-2.10.0+</a:t>
            </a:r>
            <a:r>
              <a:rPr lang="en-US" altLang="ko-KR" dirty="0">
                <a:latin typeface="JetBrains Mono" pitchFamily="2" charset="0"/>
              </a:rPr>
              <a:t>-win64</a:t>
            </a:r>
            <a:r>
              <a:rPr lang="en" altLang="ko-Kore-KR" dirty="0">
                <a:latin typeface="JetBrains Mono" pitchFamily="2" charset="0"/>
              </a:rPr>
              <a:t>.</a:t>
            </a:r>
            <a:r>
              <a:rPr lang="en" altLang="ko-Kore-KR" dirty="0" err="1">
                <a:latin typeface="JetBrains Mono" pitchFamily="2" charset="0"/>
              </a:rPr>
              <a:t>tar.gz</a:t>
            </a:r>
            <a:endParaRPr lang="en" altLang="ko-Kore-KR" dirty="0">
              <a:latin typeface="JetBrains Mono" pitchFamily="2" charset="0"/>
            </a:endParaRPr>
          </a:p>
          <a:p>
            <a:r>
              <a:rPr lang="en" altLang="ko-Kore-KR" dirty="0">
                <a:latin typeface="JetBrains Mono" pitchFamily="2" charset="0"/>
              </a:rPr>
              <a:t>			</a:t>
            </a:r>
            <a:r>
              <a:rPr lang="en" altLang="ko-Kore-KR" dirty="0">
                <a:effectLst/>
                <a:latin typeface="JetBrains Mono" pitchFamily="2" charset="0"/>
              </a:rPr>
              <a:t>ncbi-blast-2.10.0+-</a:t>
            </a:r>
            <a:r>
              <a:rPr lang="en" altLang="ko-Kore-KR" dirty="0" err="1">
                <a:effectLst/>
                <a:latin typeface="JetBrains Mono" pitchFamily="2" charset="0"/>
              </a:rPr>
              <a:t>linux.tar.gz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5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866" y="3941097"/>
            <a:ext cx="211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(Home)</a:t>
            </a:r>
          </a:p>
          <a:p>
            <a:pPr algn="ctr"/>
            <a:r>
              <a:rPr lang="en-US" dirty="0"/>
              <a:t>/User/</a:t>
            </a:r>
            <a:r>
              <a:rPr lang="en-US" dirty="0" err="1"/>
              <a:t>suknamgoong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10657" y="4227884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ncbi-blast-2.</a:t>
            </a:r>
            <a:r>
              <a:rPr lang="en-US" altLang="ko-KR" dirty="0"/>
              <a:t>10</a:t>
            </a:r>
            <a:r>
              <a:rPr lang="en-US" dirty="0"/>
              <a:t>.</a:t>
            </a:r>
            <a:r>
              <a:rPr lang="en-US" altLang="ko-KR" dirty="0"/>
              <a:t>0</a:t>
            </a:r>
            <a:r>
              <a:rPr lang="en-US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6386" y="4273617"/>
            <a:ext cx="4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8928" y="4642949"/>
            <a:ext cx="52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</a:t>
            </a:r>
          </a:p>
        </p:txBody>
      </p:sp>
      <p:cxnSp>
        <p:nvCxnSpPr>
          <p:cNvPr id="3" name="Straight Connector 2"/>
          <p:cNvCxnSpPr>
            <a:endCxn id="7" idx="1"/>
          </p:cNvCxnSpPr>
          <p:nvPr/>
        </p:nvCxnSpPr>
        <p:spPr>
          <a:xfrm>
            <a:off x="2354029" y="4411876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87975" y="4411202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93635" y="4803909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1CE7C68-4F14-E34A-917F-65CEF57F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6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4FF1DF-EDBA-CE4B-9AF5-E6E5AC69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" y="1751222"/>
            <a:ext cx="9144000" cy="15551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7A8ED-3729-CE4E-9342-75BC13F2D749}"/>
              </a:ext>
            </a:extLst>
          </p:cNvPr>
          <p:cNvSpPr txBox="1"/>
          <p:nvPr/>
        </p:nvSpPr>
        <p:spPr>
          <a:xfrm>
            <a:off x="-37630" y="1286701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bin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들어가보면 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01519-F04E-254C-8195-867B569FCAEB}"/>
              </a:ext>
            </a:extLst>
          </p:cNvPr>
          <p:cNvSpPr txBox="1"/>
          <p:nvPr/>
        </p:nvSpPr>
        <p:spPr>
          <a:xfrm>
            <a:off x="39056" y="3518526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BLAST</a:t>
            </a:r>
            <a:r>
              <a:rPr kumimoji="1" lang="ko-KR" altLang="en-US" dirty="0"/>
              <a:t>의 실행 파일이 위치한다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6250-D5D3-CB40-AD36-281D20CBDB5C}"/>
              </a:ext>
            </a:extLst>
          </p:cNvPr>
          <p:cNvSpPr txBox="1"/>
          <p:nvPr/>
        </p:nvSpPr>
        <p:spPr>
          <a:xfrm>
            <a:off x="361841" y="5591685"/>
            <a:ext cx="8420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이전에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</a:t>
            </a:r>
            <a:r>
              <a:rPr kumimoji="1" lang="ko-KR" altLang="en-US" dirty="0"/>
              <a:t>을 설치할 때는 그냥 데이터파일이 있는 곳에 복사하여 사용했으나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BLAST</a:t>
            </a:r>
            <a:r>
              <a:rPr kumimoji="1" lang="ko-KR" altLang="en-US" dirty="0"/>
              <a:t>와 같은 소프트웨어는 이렇게 사용하기는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시스템에 프로그램이 어디에 위치해 있는지를 알려주어야 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0EF39-A896-AB49-BF10-7B3D1283C98B}"/>
              </a:ext>
            </a:extLst>
          </p:cNvPr>
          <p:cNvSpPr txBox="1"/>
          <p:nvPr/>
        </p:nvSpPr>
        <p:spPr>
          <a:xfrm>
            <a:off x="50800" y="660400"/>
            <a:ext cx="64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mkdir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＇ 라는 디렉토리를 하나 새로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E58BD-F6C7-CA43-A46A-2E1E41779191}"/>
              </a:ext>
            </a:extLst>
          </p:cNvPr>
          <p:cNvSpPr txBox="1"/>
          <p:nvPr/>
        </p:nvSpPr>
        <p:spPr>
          <a:xfrm>
            <a:off x="5028928" y="498612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</a:t>
            </a:r>
            <a:endParaRPr lang="en-US" dirty="0"/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E4DF8192-03EA-B94C-A6B9-6E090F7E9996}"/>
              </a:ext>
            </a:extLst>
          </p:cNvPr>
          <p:cNvCxnSpPr/>
          <p:nvPr/>
        </p:nvCxnSpPr>
        <p:spPr>
          <a:xfrm>
            <a:off x="4593635" y="5147082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8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PATH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233" y="1107688"/>
            <a:ext cx="81419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Courier New"/>
                <a:cs typeface="Courier New"/>
              </a:rPr>
              <a:t>지금 설치한 </a:t>
            </a:r>
            <a:r>
              <a:rPr lang="en-US" altLang="ko-KR" b="1" dirty="0">
                <a:latin typeface="Courier New"/>
                <a:cs typeface="Courier New"/>
              </a:rPr>
              <a:t>BLAST</a:t>
            </a:r>
            <a:r>
              <a:rPr lang="ko-KR" altLang="en-US" b="1" dirty="0">
                <a:latin typeface="Courier New"/>
                <a:cs typeface="Courier New"/>
              </a:rPr>
              <a:t>가 어디에 위치해 있는지 알려주려면</a:t>
            </a:r>
            <a:r>
              <a:rPr lang="en-US" altLang="ko-KR" b="1" dirty="0">
                <a:latin typeface="Courier New"/>
                <a:cs typeface="Courier New"/>
              </a:rPr>
              <a:t>…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ko-KR" altLang="en-US" b="1" dirty="0">
                <a:latin typeface="Courier New"/>
                <a:cs typeface="Courier New"/>
              </a:rPr>
              <a:t>시스템 설정 파일을 고쳐야 한다</a:t>
            </a:r>
            <a:r>
              <a:rPr lang="en-US" altLang="ko-KR" b="1" dirty="0">
                <a:latin typeface="Courier New"/>
                <a:cs typeface="Courier New"/>
              </a:rPr>
              <a:t>.</a:t>
            </a:r>
            <a:r>
              <a:rPr lang="ko-KR" altLang="en-US" b="1" dirty="0">
                <a:latin typeface="Courier New"/>
                <a:cs typeface="Courier New"/>
              </a:rPr>
              <a:t> 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우분투 리눅스 및 </a:t>
            </a:r>
            <a:r>
              <a:rPr lang="en-US" altLang="ko-KR" b="1" dirty="0">
                <a:latin typeface="Courier New"/>
                <a:cs typeface="Courier New"/>
              </a:rPr>
              <a:t>Linux Subsystem in Windows)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zshrc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Catalina)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bash_profile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</a:t>
            </a:r>
            <a:r>
              <a:rPr lang="ko-KR" altLang="en-US" b="1" dirty="0">
                <a:latin typeface="Courier New"/>
                <a:cs typeface="Courier New"/>
              </a:rPr>
              <a:t>이전 버전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5C5F1E-9232-8442-865B-659F25D6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3" y="4577806"/>
            <a:ext cx="59436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FFAF4-0684-464C-BF83-30665C7B17EB}"/>
              </a:ext>
            </a:extLst>
          </p:cNvPr>
          <p:cNvSpPr txBox="1"/>
          <p:nvPr/>
        </p:nvSpPr>
        <p:spPr>
          <a:xfrm>
            <a:off x="270233" y="3373297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설정 파일에 다른 내용이 이미 있을 수 있지만 제일 끝에 다음 행을 추가한다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0FE5D-9304-574F-B707-2EF8F540605F}"/>
              </a:ext>
            </a:extLst>
          </p:cNvPr>
          <p:cNvSpPr txBox="1"/>
          <p:nvPr/>
        </p:nvSpPr>
        <p:spPr>
          <a:xfrm>
            <a:off x="1674463" y="404819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 이름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557D-8E3A-4846-93AD-EB9A43582CA7}"/>
              </a:ext>
            </a:extLst>
          </p:cNvPr>
          <p:cNvSpPr txBox="1"/>
          <p:nvPr/>
        </p:nvSpPr>
        <p:spPr>
          <a:xfrm>
            <a:off x="6237962" y="4786855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 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0970B-259D-A648-85B0-BC3F14EA2E63}"/>
              </a:ext>
            </a:extLst>
          </p:cNvPr>
          <p:cNvSpPr txBox="1"/>
          <p:nvPr/>
        </p:nvSpPr>
        <p:spPr>
          <a:xfrm>
            <a:off x="6237962" y="441752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3138-A6E9-514F-93A4-8A4EACB61CF0}"/>
              </a:ext>
            </a:extLst>
          </p:cNvPr>
          <p:cNvSpPr txBox="1"/>
          <p:nvPr/>
        </p:nvSpPr>
        <p:spPr>
          <a:xfrm>
            <a:off x="270233" y="5584562"/>
            <a:ext cx="17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저장한 이후 </a:t>
            </a:r>
            <a:endParaRPr kumimoji="1" lang="en-US" altLang="ko-KR" dirty="0"/>
          </a:p>
          <a:p>
            <a:r>
              <a:rPr kumimoji="1" lang="en-US" altLang="ko-Kore-KR" dirty="0"/>
              <a:t>source ~/.</a:t>
            </a:r>
            <a:r>
              <a:rPr kumimoji="1" lang="en-US" altLang="ko-Kore-KR" dirty="0" err="1"/>
              <a:t>bashrc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06CF6-ABF6-EC45-B41C-AB39B13AAD88}"/>
              </a:ext>
            </a:extLst>
          </p:cNvPr>
          <p:cNvSpPr txBox="1"/>
          <p:nvPr/>
        </p:nvSpPr>
        <p:spPr>
          <a:xfrm>
            <a:off x="2119440" y="5861561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혹은 다른 설정파일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BAC7C-05F2-2542-B6E8-B81C07E7030D}"/>
              </a:ext>
            </a:extLst>
          </p:cNvPr>
          <p:cNvSpPr txBox="1"/>
          <p:nvPr/>
        </p:nvSpPr>
        <p:spPr>
          <a:xfrm>
            <a:off x="270233" y="6313431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아니면 터미널을 닫았다가 다시 켠다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114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3DA5D-7DA2-BC40-9675-412793B9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</a:t>
            </a:r>
            <a:r>
              <a:rPr lang="en-US" altLang="ko-KR" sz="3600" b="1" dirty="0">
                <a:latin typeface="Arial"/>
                <a:cs typeface="Arial"/>
              </a:rPr>
              <a:t>(Git for bash)</a:t>
            </a:r>
            <a:r>
              <a:rPr lang="ko-KR" altLang="en-US" sz="3600" b="1" dirty="0">
                <a:latin typeface="Arial"/>
                <a:cs typeface="Arial"/>
              </a:rPr>
              <a:t>의 경우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17DA-B775-E74E-8DF3-B9112E6B7B15}"/>
              </a:ext>
            </a:extLst>
          </p:cNvPr>
          <p:cNvSpPr txBox="1"/>
          <p:nvPr/>
        </p:nvSpPr>
        <p:spPr>
          <a:xfrm>
            <a:off x="457200" y="1709563"/>
            <a:ext cx="6552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일단 추가로 이것을 설치해야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www.microsoft.com</a:t>
            </a:r>
            <a:r>
              <a:rPr kumimoji="1" lang="en" altLang="ko-Kore-KR" dirty="0"/>
              <a:t>/ko-</a:t>
            </a:r>
            <a:r>
              <a:rPr kumimoji="1" lang="en" altLang="ko-Kore-KR" dirty="0" err="1"/>
              <a:t>kr</a:t>
            </a:r>
            <a:r>
              <a:rPr kumimoji="1" lang="en" altLang="ko-Kore-KR" dirty="0"/>
              <a:t>/download/</a:t>
            </a:r>
            <a:r>
              <a:rPr kumimoji="1" lang="en" altLang="ko-Kore-KR" dirty="0" err="1"/>
              <a:t>details.aspx?id</a:t>
            </a:r>
            <a:r>
              <a:rPr kumimoji="1" lang="en" altLang="ko-Kore-KR" dirty="0"/>
              <a:t>=48145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8BC3AEB-A01E-D543-8DE2-257B1506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971"/>
            <a:ext cx="5854700" cy="2006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8DF735-8F75-D14C-B0F6-2E47BD2F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831475"/>
            <a:ext cx="6172200" cy="1984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8031F-52DE-AA4D-BDF9-0C4B927E143C}"/>
              </a:ext>
            </a:extLst>
          </p:cNvPr>
          <p:cNvSpPr txBox="1"/>
          <p:nvPr/>
        </p:nvSpPr>
        <p:spPr>
          <a:xfrm>
            <a:off x="457200" y="1116668"/>
            <a:ext cx="725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Windows subsystem for Linux </a:t>
            </a:r>
            <a:r>
              <a:rPr kumimoji="1" lang="ko-KR" altLang="en-US" b="1" dirty="0"/>
              <a:t>사용자는 유닉스 설정 방법과 같이 하면 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4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97362"/>
              </p:ext>
            </p:extLst>
          </p:nvPr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II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865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79BF110-1023-3E46-9EE2-24DD88D1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846667"/>
            <a:ext cx="4622800" cy="416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7AF18-0C7A-8049-8564-F19FFB82E9B8}"/>
              </a:ext>
            </a:extLst>
          </p:cNvPr>
          <p:cNvSpPr txBox="1"/>
          <p:nvPr/>
        </p:nvSpPr>
        <p:spPr>
          <a:xfrm>
            <a:off x="2610936" y="152123"/>
            <a:ext cx="44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윈도우</a:t>
            </a:r>
            <a:r>
              <a:rPr kumimoji="1" lang="ko-KR" altLang="en-US" b="1" dirty="0"/>
              <a:t> 사용자 </a:t>
            </a:r>
            <a:r>
              <a:rPr kumimoji="1" lang="en-US" altLang="ko-KR" b="1" dirty="0"/>
              <a:t>(Git for windows) </a:t>
            </a:r>
            <a:r>
              <a:rPr kumimoji="1" lang="ko-Kore-KR" altLang="en-US" b="1" dirty="0"/>
              <a:t>패스</a:t>
            </a:r>
            <a:r>
              <a:rPr kumimoji="1" lang="ko-KR" altLang="en-US" b="1" dirty="0"/>
              <a:t> 설정 </a:t>
            </a:r>
            <a:endParaRPr kumimoji="1" lang="ko-Kore-KR" altLang="en-US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789A73B-E84C-9B42-93EA-18C05B6B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42" y="589465"/>
            <a:ext cx="4214858" cy="492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9A0B0-4F7B-6A45-8655-6FA9C0D1D613}"/>
              </a:ext>
            </a:extLst>
          </p:cNvPr>
          <p:cNvSpPr txBox="1"/>
          <p:nvPr/>
        </p:nvSpPr>
        <p:spPr>
          <a:xfrm>
            <a:off x="6142936" y="4546785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환경 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02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F37C940-76CA-1E48-9949-12AF59AE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551279" cy="4193532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1DD86AB-B68A-6042-9C4C-6EF5E70D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98" y="19465"/>
            <a:ext cx="4166162" cy="41740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F166695-D8BE-1641-90F4-DF9F98B8F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98" y="2997199"/>
            <a:ext cx="3406751" cy="361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FF358D-0944-B54F-8024-C0E9EE4D9E0D}"/>
              </a:ext>
            </a:extLst>
          </p:cNvPr>
          <p:cNvSpPr txBox="1"/>
          <p:nvPr/>
        </p:nvSpPr>
        <p:spPr>
          <a:xfrm>
            <a:off x="7844160" y="1016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찾아보기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95F99-1C7F-BB4A-9290-6D3C919C1EE9}"/>
              </a:ext>
            </a:extLst>
          </p:cNvPr>
          <p:cNvSpPr txBox="1"/>
          <p:nvPr/>
        </p:nvSpPr>
        <p:spPr>
          <a:xfrm>
            <a:off x="7403118" y="5842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61399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286D92-D468-E64B-B31F-69589116516E}"/>
              </a:ext>
            </a:extLst>
          </p:cNvPr>
          <p:cNvSpPr txBox="1"/>
          <p:nvPr/>
        </p:nvSpPr>
        <p:spPr>
          <a:xfrm>
            <a:off x="3226487" y="1508916"/>
            <a:ext cx="555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＂새로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로 </a:t>
            </a:r>
            <a:r>
              <a:rPr kumimoji="1" lang="en-US" altLang="ko-KR" dirty="0"/>
              <a:t>“BLASTDB”</a:t>
            </a:r>
            <a:r>
              <a:rPr kumimoji="1" lang="ko-KR" altLang="en-US" dirty="0"/>
              <a:t>라는 환경변수를 만들고</a:t>
            </a:r>
            <a:r>
              <a:rPr kumimoji="1" lang="en-US" altLang="ko-KR" dirty="0"/>
              <a:t>,</a:t>
            </a:r>
          </a:p>
          <a:p>
            <a:endParaRPr kumimoji="1" lang="ko-Kore-KR" altLang="en-US" dirty="0"/>
          </a:p>
        </p:txBody>
      </p:sp>
      <p:pic>
        <p:nvPicPr>
          <p:cNvPr id="9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D0648EA-0DF1-304B-8071-921BE0FC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3226486" cy="3810000"/>
          </a:xfr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11AAC19-10ED-054B-8787-9B4AC65F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9" y="0"/>
            <a:ext cx="5300133" cy="1402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9D38A-0506-464B-A70F-7F97A563B325}"/>
              </a:ext>
            </a:extLst>
          </p:cNvPr>
          <p:cNvSpPr txBox="1"/>
          <p:nvPr/>
        </p:nvSpPr>
        <p:spPr>
          <a:xfrm>
            <a:off x="5663740" y="2262140"/>
            <a:ext cx="312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이전에 만들어 둔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디렉토리를 지정한다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03CB160-005D-7A4F-A8CF-429740A1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70" y="1904405"/>
            <a:ext cx="1821098" cy="1929673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217F345-25B3-8C4F-B4BB-8DA278AF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0997"/>
            <a:ext cx="82804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F56ECB-45E6-8F40-BB4E-5F4D84EAA309}"/>
              </a:ext>
            </a:extLst>
          </p:cNvPr>
          <p:cNvSpPr txBox="1"/>
          <p:nvPr/>
        </p:nvSpPr>
        <p:spPr>
          <a:xfrm>
            <a:off x="-767270" y="6488668"/>
            <a:ext cx="904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새로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BLASTDB_LMDB_MAP_SIZE </a:t>
            </a:r>
            <a:r>
              <a:rPr kumimoji="1" lang="ko-KR" altLang="en-US" dirty="0"/>
              <a:t>라는 환경변수를 만들고 </a:t>
            </a:r>
            <a:r>
              <a:rPr kumimoji="1" lang="en-US" altLang="ko-KR" dirty="0"/>
              <a:t>1000000</a:t>
            </a:r>
            <a:r>
              <a:rPr kumimoji="1" lang="ko-KR" altLang="en-US" dirty="0"/>
              <a:t> 을 입력한다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8553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설치가 잘 되었는지 보려면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7 15.52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0"/>
          <a:stretch/>
        </p:blipFill>
        <p:spPr>
          <a:xfrm>
            <a:off x="0" y="1896533"/>
            <a:ext cx="9144000" cy="641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03520F-AA8B-3248-80DE-3C4A6DA74ECB}"/>
              </a:ext>
            </a:extLst>
          </p:cNvPr>
          <p:cNvSpPr txBox="1"/>
          <p:nvPr/>
        </p:nvSpPr>
        <p:spPr>
          <a:xfrm>
            <a:off x="-42169" y="2788734"/>
            <a:ext cx="918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위와 같은 에러 메시지가 나오면 정상적으로 설치된 것임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06E5E-3C9E-C345-8D0A-EDB6D2C32A2A}"/>
              </a:ext>
            </a:extLst>
          </p:cNvPr>
          <p:cNvSpPr txBox="1"/>
          <p:nvPr/>
        </p:nvSpPr>
        <p:spPr>
          <a:xfrm>
            <a:off x="118533" y="133773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새로</a:t>
            </a:r>
            <a:r>
              <a:rPr kumimoji="1" lang="ko-KR" altLang="en-US" dirty="0"/>
              <a:t> 터미널을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 다음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49F8B-2558-344C-8CCD-08BB963E05C2}"/>
              </a:ext>
            </a:extLst>
          </p:cNvPr>
          <p:cNvSpPr txBox="1"/>
          <p:nvPr/>
        </p:nvSpPr>
        <p:spPr>
          <a:xfrm>
            <a:off x="2336704" y="4876800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할 일은</a:t>
            </a:r>
            <a:r>
              <a:rPr kumimoji="1" lang="en-US" altLang="ko-KR" b="1" dirty="0"/>
              <a:t>…BLAST DB </a:t>
            </a:r>
            <a:r>
              <a:rPr kumimoji="1" lang="ko-KR" altLang="en-US" b="1" dirty="0"/>
              <a:t>설치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687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BLAST DB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560" y="1417638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검색을 하기 위해서는 검색할 대상이 있는 서열 정보를 얻어야 함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560" y="2149401"/>
            <a:ext cx="837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이미 만들어진 </a:t>
            </a:r>
            <a:r>
              <a:rPr lang="en-US" altLang="ko-KR" b="1" dirty="0">
                <a:latin typeface="Arial"/>
                <a:cs typeface="Arial"/>
              </a:rPr>
              <a:t>DB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다운받을수도</a:t>
            </a:r>
            <a:r>
              <a:rPr lang="ko-KR" altLang="en-US" b="1" dirty="0">
                <a:latin typeface="Arial"/>
                <a:cs typeface="Arial"/>
              </a:rPr>
              <a:t> 있지만 서열 정보를 가지고 만드는 것도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</a:p>
          <a:p>
            <a:r>
              <a:rPr lang="ko-KR" altLang="en-US" b="1" dirty="0">
                <a:latin typeface="Arial"/>
                <a:cs typeface="Arial"/>
              </a:rPr>
              <a:t>이전에 만든  </a:t>
            </a:r>
            <a:r>
              <a:rPr lang="en-US" altLang="ko-KR" b="1" dirty="0">
                <a:latin typeface="Arial"/>
                <a:cs typeface="Arial"/>
              </a:rPr>
              <a:t>ncbi-blast-2.10.0+/</a:t>
            </a:r>
            <a:r>
              <a:rPr lang="en-US" altLang="ko-KR" b="1" dirty="0" err="1">
                <a:latin typeface="Arial"/>
                <a:cs typeface="Arial"/>
              </a:rPr>
              <a:t>db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디렉토리로 이동한 다음 </a:t>
            </a:r>
            <a:r>
              <a:rPr lang="en-US" altLang="ko-KR" b="1" dirty="0">
                <a:latin typeface="Arial"/>
                <a:cs typeface="Arial"/>
              </a:rPr>
              <a:t>curl </a:t>
            </a:r>
            <a:r>
              <a:rPr lang="ko-KR" altLang="en-US" b="1" dirty="0">
                <a:latin typeface="Arial"/>
                <a:cs typeface="Arial"/>
              </a:rPr>
              <a:t>로 다운로드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893" y="5459708"/>
            <a:ext cx="20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gunzip</a:t>
            </a:r>
            <a:r>
              <a:rPr lang="en-US" dirty="0"/>
              <a:t> </a:t>
            </a:r>
            <a:r>
              <a:rPr lang="en-US" dirty="0" err="1"/>
              <a:t>swissprot.gz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BB9BB-7E7C-0441-824C-9A1362CE68C6}"/>
              </a:ext>
            </a:extLst>
          </p:cNvPr>
          <p:cNvSpPr txBox="1"/>
          <p:nvPr/>
        </p:nvSpPr>
        <p:spPr>
          <a:xfrm>
            <a:off x="183087" y="3201646"/>
            <a:ext cx="873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Courier New"/>
                <a:cs typeface="Courier New"/>
              </a:rPr>
              <a:t>cd ~/ncbi-blast-2.10.0+/</a:t>
            </a:r>
            <a:r>
              <a:rPr lang="en-US" altLang="ko-Kore-KR" b="1" dirty="0" err="1">
                <a:latin typeface="Courier New"/>
                <a:cs typeface="Courier New"/>
              </a:rPr>
              <a:t>db</a:t>
            </a:r>
            <a:endParaRPr lang="en-US" altLang="ko-Kore-KR" b="1" dirty="0">
              <a:latin typeface="Courier New"/>
              <a:cs typeface="Courier New"/>
            </a:endParaRPr>
          </a:p>
          <a:p>
            <a:r>
              <a:rPr lang="en" altLang="ko-Kore-KR" b="1" dirty="0">
                <a:latin typeface="Courier New"/>
                <a:cs typeface="Courier New"/>
              </a:rPr>
              <a:t>curl -O ftp://</a:t>
            </a:r>
            <a:r>
              <a:rPr lang="en" altLang="ko-Kore-KR" b="1" dirty="0" err="1">
                <a:latin typeface="Courier New"/>
                <a:cs typeface="Courier New"/>
              </a:rPr>
              <a:t>ftp.ncbi.nlm.nih.gov</a:t>
            </a:r>
            <a:r>
              <a:rPr lang="en" altLang="ko-Kore-KR" b="1" dirty="0">
                <a:latin typeface="Courier New"/>
                <a:cs typeface="Courier New"/>
              </a:rPr>
              <a:t>/blast/</a:t>
            </a:r>
            <a:r>
              <a:rPr lang="en" altLang="ko-Kore-KR" b="1" dirty="0" err="1">
                <a:latin typeface="Courier New"/>
                <a:cs typeface="Courier New"/>
              </a:rPr>
              <a:t>db</a:t>
            </a:r>
            <a:r>
              <a:rPr lang="en" altLang="ko-Kore-KR" b="1" dirty="0">
                <a:latin typeface="Courier New"/>
                <a:cs typeface="Courier New"/>
              </a:rPr>
              <a:t>/FASTA/</a:t>
            </a:r>
            <a:r>
              <a:rPr lang="en" altLang="ko-Kore-KR" b="1" dirty="0" err="1">
                <a:latin typeface="Courier New"/>
                <a:cs typeface="Courier New"/>
              </a:rPr>
              <a:t>swissprot.gz</a:t>
            </a:r>
            <a:endParaRPr lang="en" altLang="ko-Kore-KR" b="1" dirty="0">
              <a:latin typeface="Courier New"/>
              <a:cs typeface="Courier New"/>
            </a:endParaRPr>
          </a:p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A3AA3-B92C-1549-8E65-2DA28212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3" y="4210408"/>
            <a:ext cx="839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4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811" y="18696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파일의 길이는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86" y="1413402"/>
            <a:ext cx="264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2942299 lines (261Mbyte)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811" y="237079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urier New"/>
                <a:cs typeface="Courier New"/>
              </a:rPr>
              <a:t>맨 처음 </a:t>
            </a:r>
            <a:r>
              <a:rPr lang="en-US" altLang="ko-KR" dirty="0">
                <a:latin typeface="Courier New"/>
                <a:cs typeface="Courier New"/>
              </a:rPr>
              <a:t>200</a:t>
            </a:r>
            <a:r>
              <a:rPr lang="ko-KR" altLang="en-US" dirty="0" err="1">
                <a:latin typeface="Courier New"/>
                <a:cs typeface="Courier New"/>
              </a:rPr>
              <a:t>줄만을</a:t>
            </a:r>
            <a:r>
              <a:rPr lang="ko-KR" altLang="en-US" dirty="0">
                <a:latin typeface="Courier New"/>
                <a:cs typeface="Courier New"/>
              </a:rPr>
              <a:t> 검색해 본다면 </a:t>
            </a:r>
            <a:endParaRPr lang="en-US" altLang="ko-KR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head –n 200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병, 앉아있는, 검은색, 빨간색이(가) 표시된 사진&#10;&#10;자동 생성된 설명">
            <a:extLst>
              <a:ext uri="{FF2B5EF4-FFF2-40B4-BE49-F238E27FC236}">
                <a16:creationId xmlns:a16="http://schemas.microsoft.com/office/drawing/2014/main" id="{A6D8CE2F-2B2F-3046-A0DC-AE9A18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6" y="726582"/>
            <a:ext cx="2438400" cy="596900"/>
          </a:xfrm>
          <a:prstGeom prst="rect">
            <a:avLst/>
          </a:prstGeom>
        </p:spPr>
      </p:pic>
      <p:pic>
        <p:nvPicPr>
          <p:cNvPr id="9" name="그림 8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1A744CDC-9AAF-0342-94DA-DB6983A9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1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3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BLASTDB </a:t>
            </a:r>
            <a:r>
              <a:rPr lang="ko-KR" altLang="en-US" sz="3600" b="1" dirty="0">
                <a:latin typeface="Arial"/>
                <a:cs typeface="Arial"/>
              </a:rPr>
              <a:t>생성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256" y="1212514"/>
            <a:ext cx="8119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makeblastdb</a:t>
            </a:r>
            <a:r>
              <a:rPr lang="en-US" dirty="0">
                <a:latin typeface="Courier New"/>
                <a:cs typeface="Courier New"/>
              </a:rPr>
              <a:t> -in </a:t>
            </a:r>
            <a:r>
              <a:rPr lang="ko-KR" altLang="en-US" dirty="0">
                <a:latin typeface="Courier New"/>
                <a:cs typeface="Courier New"/>
              </a:rPr>
              <a:t>파일이름</a:t>
            </a:r>
            <a:r>
              <a:rPr lang="en-US" dirty="0">
                <a:latin typeface="Courier New"/>
                <a:cs typeface="Courier New"/>
              </a:rPr>
              <a:t> –</a:t>
            </a:r>
            <a:r>
              <a:rPr lang="en-US" dirty="0" err="1">
                <a:latin typeface="Courier New"/>
                <a:cs typeface="Courier New"/>
              </a:rPr>
              <a:t>dbtype</a:t>
            </a:r>
            <a:r>
              <a:rPr lang="ko-KR" altLang="en-US" dirty="0">
                <a:latin typeface="Courier New"/>
                <a:cs typeface="Courier New"/>
              </a:rPr>
              <a:t> 시퀀스의 종류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altLang="ko-KR" dirty="0">
              <a:latin typeface="Courier New"/>
              <a:cs typeface="Courier New"/>
            </a:endParaRPr>
          </a:p>
          <a:p>
            <a:r>
              <a:rPr lang="ko-KR" altLang="en-US" dirty="0">
                <a:latin typeface="Courier New"/>
                <a:cs typeface="Courier New"/>
              </a:rPr>
              <a:t>단백질의 경우 </a:t>
            </a:r>
            <a:r>
              <a:rPr lang="en-US" altLang="ko-KR" dirty="0" err="1">
                <a:latin typeface="Courier New"/>
                <a:cs typeface="Courier New"/>
              </a:rPr>
              <a:t>prot</a:t>
            </a:r>
            <a:r>
              <a:rPr lang="en-US" altLang="ko-KR" dirty="0">
                <a:latin typeface="Courier New"/>
                <a:cs typeface="Courier New"/>
              </a:rPr>
              <a:t>, </a:t>
            </a:r>
            <a:r>
              <a:rPr lang="ko-KR" altLang="en-US" dirty="0">
                <a:latin typeface="Courier New"/>
                <a:cs typeface="Courier New"/>
              </a:rPr>
              <a:t>핵산일 경우 </a:t>
            </a:r>
            <a:r>
              <a:rPr lang="en-US" altLang="ko-KR" dirty="0" err="1">
                <a:latin typeface="Courier New"/>
                <a:cs typeface="Courier New"/>
              </a:rPr>
              <a:t>nucl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9B59D-5091-6C44-BA70-C37C32036D29}"/>
              </a:ext>
            </a:extLst>
          </p:cNvPr>
          <p:cNvSpPr txBox="1"/>
          <p:nvPr/>
        </p:nvSpPr>
        <p:spPr>
          <a:xfrm>
            <a:off x="140256" y="2133599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우리는 단백질 서열로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 것이므로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7CF7-9B00-6C46-9393-9465BBD63B85}"/>
              </a:ext>
            </a:extLst>
          </p:cNvPr>
          <p:cNvSpPr txBox="1"/>
          <p:nvPr/>
        </p:nvSpPr>
        <p:spPr>
          <a:xfrm>
            <a:off x="169507" y="2687283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urier" pitchFamily="2" charset="0"/>
              </a:rPr>
              <a:t>makeblastdb</a:t>
            </a:r>
            <a:r>
              <a:rPr kumimoji="1" lang="en-US" altLang="ko-Kore-KR" dirty="0">
                <a:latin typeface="Courier" pitchFamily="2" charset="0"/>
              </a:rPr>
              <a:t> –in </a:t>
            </a:r>
            <a:r>
              <a:rPr kumimoji="1" lang="en-US" altLang="ko-Kore-KR" dirty="0" err="1">
                <a:latin typeface="Courier" pitchFamily="2" charset="0"/>
              </a:rPr>
              <a:t>swissprot</a:t>
            </a:r>
            <a:r>
              <a:rPr kumimoji="1" lang="en-US" altLang="ko-Kore-KR" dirty="0">
                <a:latin typeface="Courier" pitchFamily="2" charset="0"/>
              </a:rPr>
              <a:t> –</a:t>
            </a:r>
            <a:r>
              <a:rPr kumimoji="1" lang="en-US" altLang="ko-Kore-KR" dirty="0" err="1">
                <a:latin typeface="Courier" pitchFamily="2" charset="0"/>
              </a:rPr>
              <a:t>dbtypes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prot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10" name="그림 9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7FBE9FB6-86E0-7940-9209-AB843B34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705"/>
            <a:ext cx="9144000" cy="1989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C9451-842E-0748-9648-8D2FC0E55038}"/>
              </a:ext>
            </a:extLst>
          </p:cNvPr>
          <p:cNvSpPr txBox="1"/>
          <p:nvPr/>
        </p:nvSpPr>
        <p:spPr>
          <a:xfrm>
            <a:off x="0" y="527615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</a:t>
            </a:r>
            <a:r>
              <a:rPr kumimoji="1" lang="ko-KR" altLang="en-US" dirty="0"/>
              <a:t>로 디렉토리 내용을 보면</a:t>
            </a:r>
            <a:r>
              <a:rPr kumimoji="1" lang="en-US" altLang="ko-KR" dirty="0"/>
              <a:t>..</a:t>
            </a:r>
            <a:endParaRPr kumimoji="1" lang="en-US" altLang="ko-Kore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1AC0A4-E27D-9440-97F9-C5B00816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0910"/>
            <a:ext cx="9144000" cy="4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2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이제 돌려보자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08922"/>
            <a:ext cx="689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자신의 홈 디렉토리에  작업할 디렉토리를 하나 만들고 그리로 이동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5897" y="5379316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BLAST </a:t>
            </a:r>
            <a:r>
              <a:rPr lang="ko-KR" altLang="en-US" b="1" dirty="0"/>
              <a:t>실행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4672" y="6008370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</a:t>
            </a:r>
            <a:r>
              <a:rPr lang="ko-KR" altLang="en-US" dirty="0">
                <a:latin typeface="Courier New"/>
                <a:cs typeface="Courier New"/>
              </a:rPr>
              <a:t>검색할 파일 </a:t>
            </a:r>
            <a:r>
              <a:rPr lang="en-US" dirty="0">
                <a:latin typeface="Courier New"/>
                <a:cs typeface="Courier New"/>
              </a:rPr>
              <a:t>–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ko-KR" altLang="en-US" dirty="0">
                <a:latin typeface="Courier New"/>
                <a:cs typeface="Courier New"/>
              </a:rPr>
              <a:t> 검색할 </a:t>
            </a:r>
            <a:r>
              <a:rPr lang="en-US" altLang="ko-KR" dirty="0" err="1">
                <a:latin typeface="Courier New"/>
                <a:cs typeface="Courier New"/>
              </a:rPr>
              <a:t>db</a:t>
            </a:r>
            <a:r>
              <a:rPr lang="en-US" altLang="ko-KR" dirty="0">
                <a:latin typeface="Courier New"/>
                <a:cs typeface="Courier New"/>
              </a:rPr>
              <a:t> </a:t>
            </a:r>
            <a:r>
              <a:rPr lang="ko-KR" altLang="en-US" dirty="0">
                <a:latin typeface="Courier New"/>
                <a:cs typeface="Courier New"/>
              </a:rPr>
              <a:t>이름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817-E31D-F444-BA06-72576BB4B42B}"/>
              </a:ext>
            </a:extLst>
          </p:cNvPr>
          <p:cNvSpPr txBox="1"/>
          <p:nvPr/>
        </p:nvSpPr>
        <p:spPr>
          <a:xfrm>
            <a:off x="62362" y="2209729"/>
            <a:ext cx="556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cd ~</a:t>
            </a:r>
          </a:p>
          <a:p>
            <a:r>
              <a:rPr kumimoji="1" lang="en-US" altLang="ko-Kore-KR" dirty="0" err="1">
                <a:latin typeface="Courier" pitchFamily="2" charset="0"/>
              </a:rPr>
              <a:t>mkdir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blasttest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cd </a:t>
            </a:r>
            <a:r>
              <a:rPr kumimoji="1" lang="en-US" altLang="ko-Kore-KR" dirty="0" err="1">
                <a:latin typeface="Courier" pitchFamily="2" charset="0"/>
              </a:rPr>
              <a:t>blasttest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336F4-86B8-B543-A025-DB10F20B1CB5}"/>
              </a:ext>
            </a:extLst>
          </p:cNvPr>
          <p:cNvSpPr txBox="1"/>
          <p:nvPr/>
        </p:nvSpPr>
        <p:spPr>
          <a:xfrm>
            <a:off x="62362" y="3463485"/>
            <a:ext cx="509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</a:t>
            </a:r>
            <a:r>
              <a:rPr kumimoji="1" lang="ko-Kore-KR" altLang="en-US" b="1" dirty="0"/>
              <a:t>로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상동성을</a:t>
            </a:r>
            <a:r>
              <a:rPr kumimoji="1" lang="ko-KR" altLang="en-US" b="1" dirty="0"/>
              <a:t> 검색할 </a:t>
            </a:r>
            <a:r>
              <a:rPr kumimoji="1" lang="en-US" altLang="ko-KR" b="1" dirty="0"/>
              <a:t>FASTA </a:t>
            </a:r>
            <a:r>
              <a:rPr kumimoji="1" lang="ko-KR" altLang="en-US" b="1" dirty="0"/>
              <a:t>파일을 불러오자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5E7D4-2021-5442-899F-D3437E1067CD}"/>
              </a:ext>
            </a:extLst>
          </p:cNvPr>
          <p:cNvSpPr txBox="1"/>
          <p:nvPr/>
        </p:nvSpPr>
        <p:spPr>
          <a:xfrm>
            <a:off x="115897" y="3970550"/>
            <a:ext cx="762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지난번에 사용한 파일을 다시 불러오면</a:t>
            </a:r>
            <a:r>
              <a:rPr kumimoji="1" lang="en-US" altLang="ko-KR" b="1" dirty="0"/>
              <a:t>..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r>
              <a:rPr kumimoji="1" lang="en-US" altLang="ko-Kore-KR" dirty="0">
                <a:latin typeface="Courier" pitchFamily="2" charset="0"/>
              </a:rPr>
              <a:t>curl –O </a:t>
            </a:r>
            <a:r>
              <a:rPr kumimoji="1" lang="en" altLang="ko-Kore-KR" dirty="0">
                <a:latin typeface="Courier" pitchFamily="2" charset="0"/>
              </a:rPr>
              <a:t>https://</a:t>
            </a:r>
            <a:r>
              <a:rPr kumimoji="1" lang="en" altLang="ko-Kore-KR" dirty="0" err="1">
                <a:latin typeface="Courier" pitchFamily="2" charset="0"/>
              </a:rPr>
              <a:t>www.uniprot.org</a:t>
            </a:r>
            <a:r>
              <a:rPr kumimoji="1" lang="en" altLang="ko-Kore-KR" dirty="0">
                <a:latin typeface="Courier" pitchFamily="2" charset="0"/>
              </a:rPr>
              <a:t>/</a:t>
            </a:r>
            <a:r>
              <a:rPr kumimoji="1" lang="en" altLang="ko-Kore-KR" dirty="0" err="1">
                <a:latin typeface="Courier" pitchFamily="2" charset="0"/>
              </a:rPr>
              <a:t>uniprot</a:t>
            </a:r>
            <a:r>
              <a:rPr kumimoji="1" lang="en" altLang="ko-Kore-KR" dirty="0">
                <a:latin typeface="Courier" pitchFamily="2" charset="0"/>
              </a:rPr>
              <a:t>/P59594.fasta</a:t>
            </a:r>
            <a:endParaRPr kumimoji="1" lang="ko-Kore-KR" altLang="en-US" dirty="0">
              <a:latin typeface="Courier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101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576" y="336522"/>
            <a:ext cx="44807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/>
                <a:cs typeface="Courier New"/>
              </a:rPr>
              <a:t>blastp</a:t>
            </a:r>
            <a:r>
              <a:rPr lang="en-US" sz="1400" b="1" dirty="0">
                <a:latin typeface="Courier New"/>
                <a:cs typeface="Courier New"/>
              </a:rPr>
              <a:t> -query P59594.fasta -</a:t>
            </a:r>
            <a:r>
              <a:rPr lang="en-US" sz="1400" b="1" dirty="0" err="1">
                <a:latin typeface="Courier New"/>
                <a:cs typeface="Courier New"/>
              </a:rPr>
              <a:t>db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swissprot</a:t>
            </a:r>
            <a:endParaRPr lang="en-US" sz="1400" b="1" dirty="0">
              <a:latin typeface="Courier New"/>
              <a:cs typeface="Courier New"/>
            </a:endParaRPr>
          </a:p>
          <a:p>
            <a:endParaRPr lang="en-US" sz="9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8497" y="648866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결과가 화면으로 출력되므로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이를 파일로 저장해야 함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CB9BC-0DFD-AD40-87F3-3F111C70B296}"/>
              </a:ext>
            </a:extLst>
          </p:cNvPr>
          <p:cNvSpPr txBox="1"/>
          <p:nvPr/>
        </p:nvSpPr>
        <p:spPr>
          <a:xfrm>
            <a:off x="705576" y="794802"/>
            <a:ext cx="6878806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Courier" pitchFamily="2" charset="0"/>
              </a:rPr>
              <a:t>BLASTP 2.10.0+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Reference: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, Thomas L. Madden, Alejandro A.</a:t>
            </a:r>
          </a:p>
          <a:p>
            <a:r>
              <a:rPr lang="en" altLang="ko-Kore-KR" sz="1000" dirty="0">
                <a:latin typeface="Courier" pitchFamily="2" charset="0"/>
              </a:rPr>
              <a:t>Schaffer, Jinghui Zhang, Zheng Zhang, Webb Miller, and David J.</a:t>
            </a:r>
          </a:p>
          <a:p>
            <a:r>
              <a:rPr lang="en" altLang="ko-Kore-KR" sz="1000" dirty="0">
                <a:latin typeface="Courier" pitchFamily="2" charset="0"/>
              </a:rPr>
              <a:t>Lipman (1997), "Gapped BLAST and PSI-BLAST: a new generation of</a:t>
            </a:r>
          </a:p>
          <a:p>
            <a:r>
              <a:rPr lang="en" altLang="ko-Kore-KR" sz="1000" dirty="0">
                <a:latin typeface="Courier" pitchFamily="2" charset="0"/>
              </a:rPr>
              <a:t>protein database search programs", Nucleic Acids Res. 25:3389-3402.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 for composition-based statistics: Alejandro A. Schaffer,</a:t>
            </a:r>
          </a:p>
          <a:p>
            <a:r>
              <a:rPr lang="en" altLang="ko-Kore-KR" sz="1000" dirty="0">
                <a:latin typeface="Courier" pitchFamily="2" charset="0"/>
              </a:rPr>
              <a:t>L. Aravind, Thomas L. Madden, Sergei </a:t>
            </a:r>
            <a:r>
              <a:rPr lang="en" altLang="ko-Kore-KR" sz="1000" dirty="0" err="1">
                <a:latin typeface="Courier" pitchFamily="2" charset="0"/>
              </a:rPr>
              <a:t>Shavirin</a:t>
            </a:r>
            <a:r>
              <a:rPr lang="en" altLang="ko-Kore-KR" sz="1000" dirty="0">
                <a:latin typeface="Courier" pitchFamily="2" charset="0"/>
              </a:rPr>
              <a:t>, John L. Spouge, Yuri</a:t>
            </a:r>
          </a:p>
          <a:p>
            <a:r>
              <a:rPr lang="en" altLang="ko-Kore-KR" sz="1000" dirty="0">
                <a:latin typeface="Courier" pitchFamily="2" charset="0"/>
              </a:rPr>
              <a:t>I. Wolf, Eugene V. </a:t>
            </a:r>
            <a:r>
              <a:rPr lang="en" altLang="ko-Kore-KR" sz="1000" dirty="0" err="1">
                <a:latin typeface="Courier" pitchFamily="2" charset="0"/>
              </a:rPr>
              <a:t>Koonin</a:t>
            </a:r>
            <a:r>
              <a:rPr lang="en" altLang="ko-Kore-KR" sz="1000" dirty="0">
                <a:latin typeface="Courier" pitchFamily="2" charset="0"/>
              </a:rPr>
              <a:t>, and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 (2001),</a:t>
            </a:r>
          </a:p>
          <a:p>
            <a:r>
              <a:rPr lang="en" altLang="ko-Kore-KR" sz="1000" dirty="0">
                <a:latin typeface="Courier" pitchFamily="2" charset="0"/>
              </a:rPr>
              <a:t>"Improving the accuracy of PSI-BLAST protein database searches with</a:t>
            </a:r>
          </a:p>
          <a:p>
            <a:r>
              <a:rPr lang="en" altLang="ko-Kore-KR" sz="1000" dirty="0">
                <a:latin typeface="Courier" pitchFamily="2" charset="0"/>
              </a:rPr>
              <a:t>composition-based statistics and other refinements", Nucleic Acids</a:t>
            </a:r>
          </a:p>
          <a:p>
            <a:r>
              <a:rPr lang="en" altLang="ko-Kore-KR" sz="1000" dirty="0">
                <a:latin typeface="Courier" pitchFamily="2" charset="0"/>
              </a:rPr>
              <a:t>Res. 29:2994-3005.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Database: </a:t>
            </a:r>
            <a:r>
              <a:rPr lang="en" altLang="ko-Kore-KR" sz="1000" dirty="0" err="1">
                <a:latin typeface="Courier" pitchFamily="2" charset="0"/>
              </a:rPr>
              <a:t>swissprot</a:t>
            </a: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           473,510 sequences; 178,961,912 total letters</a:t>
            </a:r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Query= sp|P59594|SPIKE_CVHSA Spike glycoprotein OS=Human SARS coronavirus</a:t>
            </a:r>
          </a:p>
          <a:p>
            <a:r>
              <a:rPr lang="en" altLang="ko-Kore-KR" sz="1000" dirty="0">
                <a:latin typeface="Courier" pitchFamily="2" charset="0"/>
              </a:rPr>
              <a:t>OX=694009 GN=S PE=1 SV=1</a:t>
            </a:r>
          </a:p>
          <a:p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Length=1255</a:t>
            </a:r>
          </a:p>
          <a:p>
            <a:r>
              <a:rPr lang="en" altLang="ko-Kore-KR" sz="1000" dirty="0">
                <a:latin typeface="Courier" pitchFamily="2" charset="0"/>
              </a:rPr>
              <a:t>                                                                      Score        E</a:t>
            </a:r>
          </a:p>
          <a:p>
            <a:r>
              <a:rPr lang="en" altLang="ko-Kore-KR" sz="1000" dirty="0">
                <a:latin typeface="Courier" pitchFamily="2" charset="0"/>
              </a:rPr>
              <a:t>Sequences producing significant alignments:                          (Bits)     Value</a:t>
            </a:r>
          </a:p>
          <a:p>
            <a:r>
              <a:rPr lang="en" altLang="ko-Kore-KR" sz="1000" dirty="0">
                <a:latin typeface="Courier" pitchFamily="2" charset="0"/>
              </a:rPr>
              <a:t>P59594.1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</a:t>
            </a:r>
            <a:r>
              <a:rPr lang="en" altLang="ko-Kore-KR" sz="1000" dirty="0" err="1">
                <a:latin typeface="Courier" pitchFamily="2" charset="0"/>
              </a:rPr>
              <a:t>glyoprotein</a:t>
            </a:r>
            <a:r>
              <a:rPr lang="en" altLang="ko-Kore-KR" sz="1000" dirty="0">
                <a:latin typeface="Courier" pitchFamily="2" charset="0"/>
              </a:rPr>
              <a:t>; ...  2602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Q0Q475.1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2062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Q3I5J5.1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2056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Q3LZX1.1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2050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A3EXG6.1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631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A3EXD0.1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590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Q0Q4F2.1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583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571        3e-180</a:t>
            </a:r>
          </a:p>
          <a:p>
            <a:r>
              <a:rPr lang="en" altLang="ko-Kore-KR" sz="1000" dirty="0">
                <a:latin typeface="Courier" pitchFamily="2" charset="0"/>
              </a:rPr>
              <a:t>K9N5Q8.1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550        2e-172</a:t>
            </a:r>
          </a:p>
          <a:p>
            <a:r>
              <a:rPr lang="en" altLang="ko-Kore-KR" sz="1000" dirty="0">
                <a:latin typeface="Courier" pitchFamily="2" charset="0"/>
              </a:rPr>
              <a:t>P11225.1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525        3e-164</a:t>
            </a:r>
          </a:p>
          <a:p>
            <a:r>
              <a:rPr lang="en" altLang="ko-Kore-KR" sz="1000" dirty="0">
                <a:latin typeface="Courier" pitchFamily="2" charset="0"/>
              </a:rPr>
              <a:t>P11224.2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510        7e-158</a:t>
            </a:r>
          </a:p>
          <a:p>
            <a:r>
              <a:rPr lang="en" altLang="ko-Kore-KR" sz="1000" dirty="0">
                <a:latin typeface="Courier" pitchFamily="2" charset="0"/>
              </a:rPr>
              <a:t>P25192.1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476        1e-144</a:t>
            </a:r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772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47125" y="792172"/>
            <a:ext cx="414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내용을 </a:t>
            </a:r>
            <a:r>
              <a:rPr lang="en-US" altLang="ko-KR" dirty="0" err="1"/>
              <a:t>blastresults.txt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3086" y="362430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데이터를 보려면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3086" y="4233669"/>
            <a:ext cx="4794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ko-KR" altLang="en-US" dirty="0">
                <a:latin typeface="Courier New"/>
                <a:cs typeface="Courier New"/>
              </a:rPr>
              <a:t>등의 텍스트 에디터를 사용하거나</a:t>
            </a:r>
            <a:r>
              <a:rPr lang="en-US" altLang="ko-KR" dirty="0">
                <a:latin typeface="Courier New"/>
                <a:cs typeface="Courier New"/>
              </a:rPr>
              <a:t>..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endParaRPr lang="en-US" dirty="0">
              <a:latin typeface="Courier New"/>
              <a:cs typeface="Courier New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3086" y="6342827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r>
              <a:rPr lang="en-US" dirty="0">
                <a:latin typeface="Courier New"/>
                <a:cs typeface="Courier New"/>
              </a:rPr>
              <a:t> | less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891" y="5674029"/>
            <a:ext cx="127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and less</a:t>
            </a:r>
          </a:p>
          <a:p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2518-C251-4F49-8A5C-6918EC9E565B}"/>
              </a:ext>
            </a:extLst>
          </p:cNvPr>
          <p:cNvSpPr/>
          <p:nvPr/>
        </p:nvSpPr>
        <p:spPr>
          <a:xfrm>
            <a:off x="75985" y="330507"/>
            <a:ext cx="9635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 </a:t>
            </a:r>
            <a:r>
              <a:rPr lang="en" altLang="ko-Kore-KR" dirty="0" err="1">
                <a:latin typeface="JetBrains Mono" pitchFamily="2" charset="0"/>
              </a:rPr>
              <a:t>blastp</a:t>
            </a:r>
            <a:r>
              <a:rPr lang="en" altLang="ko-Kore-KR" dirty="0">
                <a:latin typeface="JetBrains Mono" pitchFamily="2" charset="0"/>
              </a:rPr>
              <a:t> -query P59594.fasta -</a:t>
            </a:r>
            <a:r>
              <a:rPr lang="en" altLang="ko-Kore-KR" dirty="0" err="1">
                <a:latin typeface="JetBrains Mono" pitchFamily="2" charset="0"/>
              </a:rPr>
              <a:t>db</a:t>
            </a:r>
            <a:r>
              <a:rPr lang="en" altLang="ko-Kore-KR" dirty="0">
                <a:latin typeface="JetBrains Mono" pitchFamily="2" charset="0"/>
              </a:rPr>
              <a:t> </a:t>
            </a:r>
            <a:r>
              <a:rPr lang="en" altLang="ko-Kore-KR" dirty="0" err="1">
                <a:latin typeface="JetBrains Mono" pitchFamily="2" charset="0"/>
              </a:rPr>
              <a:t>swissprot</a:t>
            </a:r>
            <a:r>
              <a:rPr lang="en" altLang="ko-Kore-KR" dirty="0">
                <a:latin typeface="JetBrains Mono" pitchFamily="2" charset="0"/>
              </a:rPr>
              <a:t> -out </a:t>
            </a:r>
            <a:r>
              <a:rPr lang="en" altLang="ko-Kore-KR" dirty="0" err="1">
                <a:latin typeface="JetBrains Mono" pitchFamily="2" charset="0"/>
              </a:rPr>
              <a:t>blastresults.txt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15759-7CD3-084C-B022-209E764F9215}"/>
              </a:ext>
            </a:extLst>
          </p:cNvPr>
          <p:cNvSpPr txBox="1"/>
          <p:nvPr/>
        </p:nvSpPr>
        <p:spPr>
          <a:xfrm>
            <a:off x="293086" y="1161504"/>
            <a:ext cx="84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또는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93E83-D113-8049-9511-CCD1FEF95B0C}"/>
              </a:ext>
            </a:extLst>
          </p:cNvPr>
          <p:cNvSpPr txBox="1"/>
          <p:nvPr/>
        </p:nvSpPr>
        <p:spPr>
          <a:xfrm>
            <a:off x="272891" y="1838907"/>
            <a:ext cx="831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 err="1">
                <a:latin typeface="JetBrains Mono" pitchFamily="2" charset="0"/>
              </a:rPr>
              <a:t>blastp</a:t>
            </a:r>
            <a:r>
              <a:rPr lang="en" altLang="ko-Kore-KR" dirty="0">
                <a:latin typeface="JetBrains Mono" pitchFamily="2" charset="0"/>
              </a:rPr>
              <a:t> -query P59594.fasta -</a:t>
            </a:r>
            <a:r>
              <a:rPr lang="en" altLang="ko-Kore-KR" dirty="0" err="1">
                <a:latin typeface="JetBrains Mono" pitchFamily="2" charset="0"/>
              </a:rPr>
              <a:t>db</a:t>
            </a:r>
            <a:r>
              <a:rPr lang="en" altLang="ko-Kore-KR" dirty="0">
                <a:latin typeface="JetBrains Mono" pitchFamily="2" charset="0"/>
              </a:rPr>
              <a:t> </a:t>
            </a:r>
            <a:r>
              <a:rPr lang="en" altLang="ko-Kore-KR" dirty="0" err="1">
                <a:latin typeface="JetBrains Mono" pitchFamily="2" charset="0"/>
              </a:rPr>
              <a:t>swissprot</a:t>
            </a:r>
            <a:r>
              <a:rPr lang="en" altLang="ko-Kore-KR" dirty="0">
                <a:latin typeface="JetBrains Mono" pitchFamily="2" charset="0"/>
              </a:rPr>
              <a:t> &gt; </a:t>
            </a:r>
            <a:r>
              <a:rPr lang="en" altLang="ko-Kore-KR" dirty="0" err="1">
                <a:latin typeface="JetBrains Mono" pitchFamily="2" charset="0"/>
              </a:rPr>
              <a:t>blastresults.txt</a:t>
            </a:r>
            <a:endParaRPr lang="en" altLang="ko-Kore-KR" dirty="0">
              <a:latin typeface="JetBrains Mono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EBBB0-B6C5-3840-A600-6DEC4942203B}"/>
              </a:ext>
            </a:extLst>
          </p:cNvPr>
          <p:cNvSpPr txBox="1"/>
          <p:nvPr/>
        </p:nvSpPr>
        <p:spPr>
          <a:xfrm>
            <a:off x="5198533" y="28448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화면에</a:t>
            </a:r>
            <a:r>
              <a:rPr kumimoji="1" lang="ko-KR" altLang="en-US" dirty="0"/>
              <a:t> 표시되는 결과를</a:t>
            </a:r>
            <a:endParaRPr kumimoji="1" lang="en-US" altLang="ko-KR" dirty="0"/>
          </a:p>
          <a:p>
            <a:r>
              <a:rPr kumimoji="1" lang="ko-KR" altLang="en-US" dirty="0"/>
              <a:t>대신 </a:t>
            </a:r>
            <a:r>
              <a:rPr kumimoji="1" lang="en-US" altLang="ko-KR" dirty="0" err="1"/>
              <a:t>blastresults.txt</a:t>
            </a:r>
            <a:r>
              <a:rPr kumimoji="1" lang="ko-KR" altLang="en-US" dirty="0"/>
              <a:t>로 저장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081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5040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844" y="1282244"/>
            <a:ext cx="13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cp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opy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844" y="1651576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fasta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./directory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–r directory1 directory2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822" y="289613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cd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hange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irectory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822" y="3265464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844" y="4747283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9043" y="1592323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–d 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9043" y="1282244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rm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/>
              <a:t>emo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 &amp; directory..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22" y="5116615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9043" y="289613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ls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i</a:t>
            </a:r>
            <a:r>
              <a:rPr lang="en-US" b="1" dirty="0">
                <a:solidFill>
                  <a:srgbClr val="FF0000"/>
                </a:solidFill>
              </a:rPr>
              <a:t>st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59043" y="3265464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–l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somefile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3984" y="4747283"/>
            <a:ext cx="239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mkdir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a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 dir</a:t>
            </a:r>
            <a:r>
              <a:rPr lang="en-US" b="1" dirty="0"/>
              <a:t>ectory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23984" y="511661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23942" y="10855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결과를 살펴본다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78295-B4EF-EC4F-A548-80F0D313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" y="487440"/>
            <a:ext cx="7387793" cy="60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4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8712" y="108556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Look around data with cat and less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5764" y="6372092"/>
            <a:ext cx="53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</a:t>
            </a:r>
          </a:p>
        </p:txBody>
      </p:sp>
      <p:pic>
        <p:nvPicPr>
          <p:cNvPr id="3" name="그림 2" descr="텍스트, 스크린샷, 테이블이(가) 표시된 사진&#10;&#10;자동 생성된 설명">
            <a:extLst>
              <a:ext uri="{FF2B5EF4-FFF2-40B4-BE49-F238E27FC236}">
                <a16:creationId xmlns:a16="http://schemas.microsoft.com/office/drawing/2014/main" id="{4D86CC3E-55B6-154B-A460-26C5F942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27" y="477888"/>
            <a:ext cx="6671007" cy="62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0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-194971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-193447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-191923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데이터를 살펴보다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5467" y="5149388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Homology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가 낮은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hit</a:t>
            </a:r>
            <a:r>
              <a:rPr lang="ko-KR" altLang="en-US" dirty="0" err="1">
                <a:solidFill>
                  <a:srgbClr val="FF0000"/>
                </a:solidFill>
                <a:latin typeface="Arial"/>
                <a:cs typeface="Arial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 필터링하자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061" y="5748137"/>
            <a:ext cx="856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  <a:cs typeface="Courier New"/>
              </a:rPr>
              <a:t>blastp</a:t>
            </a:r>
            <a:r>
              <a:rPr lang="en-US" sz="1400" dirty="0">
                <a:latin typeface="Courier" pitchFamily="2" charset="0"/>
                <a:cs typeface="Courier New"/>
              </a:rPr>
              <a:t> -query</a:t>
            </a:r>
            <a:r>
              <a:rPr lang="en" altLang="ko-Kore-KR" sz="1400" dirty="0">
                <a:latin typeface="Courier" pitchFamily="2" charset="0"/>
              </a:rPr>
              <a:t> P59594.fasta</a:t>
            </a:r>
            <a:r>
              <a:rPr lang="en-US" sz="1400" dirty="0">
                <a:latin typeface="Courier" pitchFamily="2" charset="0"/>
                <a:cs typeface="Courier New"/>
              </a:rPr>
              <a:t>.fasta -</a:t>
            </a:r>
            <a:r>
              <a:rPr lang="en-US" sz="1400" dirty="0" err="1">
                <a:latin typeface="Courier" pitchFamily="2" charset="0"/>
                <a:cs typeface="Courier New"/>
              </a:rPr>
              <a:t>db</a:t>
            </a:r>
            <a:r>
              <a:rPr lang="en-US" sz="1400" dirty="0">
                <a:latin typeface="Courier" pitchFamily="2" charset="0"/>
                <a:cs typeface="Courier New"/>
              </a:rPr>
              <a:t> </a:t>
            </a:r>
            <a:r>
              <a:rPr lang="en-US" sz="1400" dirty="0" err="1">
                <a:latin typeface="Courier" pitchFamily="2" charset="0"/>
                <a:cs typeface="Courier New"/>
              </a:rPr>
              <a:t>swissprot</a:t>
            </a:r>
            <a:r>
              <a:rPr lang="en-US" sz="1400" dirty="0">
                <a:latin typeface="Courier" pitchFamily="2" charset="0"/>
                <a:cs typeface="Courier New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  <a:cs typeface="Courier New"/>
              </a:rPr>
              <a:t>-</a:t>
            </a:r>
            <a:r>
              <a:rPr lang="en-US" sz="1400" b="1" dirty="0" err="1">
                <a:solidFill>
                  <a:srgbClr val="FF0000"/>
                </a:solidFill>
                <a:latin typeface="Courier" pitchFamily="2" charset="0"/>
                <a:cs typeface="Courier New"/>
              </a:rPr>
              <a:t>evalue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  <a:cs typeface="Courier New"/>
              </a:rPr>
              <a:t> 1e-5</a:t>
            </a:r>
            <a:r>
              <a:rPr lang="ko-KR" altLang="en-US" sz="1400" b="1" dirty="0">
                <a:solidFill>
                  <a:srgbClr val="FF0000"/>
                </a:solidFill>
                <a:latin typeface="Courier" pitchFamily="2" charset="0"/>
                <a:cs typeface="Courier New"/>
              </a:rPr>
              <a:t> </a:t>
            </a:r>
            <a:r>
              <a:rPr lang="en-US" altLang="ko-KR" sz="1400" b="1" dirty="0">
                <a:latin typeface="Courier" pitchFamily="2" charset="0"/>
                <a:cs typeface="Courier New"/>
              </a:rPr>
              <a:t>&gt;</a:t>
            </a:r>
            <a:r>
              <a:rPr lang="ko-KR" altLang="en-US" sz="1400" b="1" dirty="0">
                <a:latin typeface="Courier" pitchFamily="2" charset="0"/>
                <a:cs typeface="Courier New"/>
              </a:rPr>
              <a:t> </a:t>
            </a:r>
            <a:r>
              <a:rPr lang="en-US" altLang="ko-KR" sz="1400" b="1" dirty="0" err="1">
                <a:latin typeface="Courier" pitchFamily="2" charset="0"/>
                <a:cs typeface="Courier New"/>
              </a:rPr>
              <a:t>blastresults.txt</a:t>
            </a:r>
            <a:endParaRPr lang="en-US" sz="1400" b="1" dirty="0">
              <a:latin typeface="Courier" pitchFamily="2" charset="0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3067" y="6154135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E-Value </a:t>
            </a:r>
            <a:r>
              <a:rPr lang="ko-KR" altLang="en-US" b="1" dirty="0">
                <a:latin typeface="Arial"/>
                <a:cs typeface="Arial"/>
              </a:rPr>
              <a:t>가 </a:t>
            </a:r>
            <a:r>
              <a:rPr lang="en-US" b="1" dirty="0">
                <a:latin typeface="Arial"/>
                <a:cs typeface="Arial"/>
              </a:rPr>
              <a:t>1e-5</a:t>
            </a:r>
            <a:r>
              <a:rPr lang="ko-KR" altLang="en-US" b="1" dirty="0">
                <a:latin typeface="Arial"/>
                <a:cs typeface="Arial"/>
              </a:rPr>
              <a:t> 보다 낮은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40BF4-625E-2344-A1CF-3B79138A68E5}"/>
              </a:ext>
            </a:extLst>
          </p:cNvPr>
          <p:cNvSpPr txBox="1"/>
          <p:nvPr/>
        </p:nvSpPr>
        <p:spPr>
          <a:xfrm>
            <a:off x="280954" y="1288612"/>
            <a:ext cx="757611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P10033.1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330        2e-92 </a:t>
            </a:r>
          </a:p>
          <a:p>
            <a:r>
              <a:rPr lang="en" altLang="ko-Kore-KR" sz="1100" dirty="0">
                <a:latin typeface="Courier" pitchFamily="2" charset="0"/>
              </a:rPr>
              <a:t>P07946.2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328        5e-92 </a:t>
            </a:r>
          </a:p>
          <a:p>
            <a:r>
              <a:rPr lang="en" altLang="ko-Kore-KR" sz="1100" dirty="0">
                <a:latin typeface="Courier" pitchFamily="2" charset="0"/>
              </a:rPr>
              <a:t>P33470.2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2e-91 </a:t>
            </a:r>
          </a:p>
          <a:p>
            <a:r>
              <a:rPr lang="en" altLang="ko-Kore-KR" sz="1100" dirty="0">
                <a:latin typeface="Courier" pitchFamily="2" charset="0"/>
              </a:rPr>
              <a:t>Q01977.1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3e-91 </a:t>
            </a:r>
          </a:p>
          <a:p>
            <a:r>
              <a:rPr lang="en" altLang="ko-Kore-KR" sz="1100" dirty="0">
                <a:latin typeface="Courier" pitchFamily="2" charset="0"/>
              </a:rPr>
              <a:t>Q7T6T3.1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325        6e-91 </a:t>
            </a:r>
          </a:p>
          <a:p>
            <a:r>
              <a:rPr lang="en" altLang="ko-Kore-KR" sz="1100" dirty="0">
                <a:latin typeface="Courier" pitchFamily="2" charset="0"/>
              </a:rPr>
              <a:t>P18450.2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323        3e-90 </a:t>
            </a:r>
          </a:p>
          <a:p>
            <a:r>
              <a:rPr lang="en" altLang="ko-Kore-KR" sz="1100" dirty="0">
                <a:latin typeface="Courier" pitchFamily="2" charset="0"/>
              </a:rPr>
              <a:t>P36300.1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320        4e-89 </a:t>
            </a:r>
          </a:p>
          <a:p>
            <a:r>
              <a:rPr lang="en" altLang="ko-Kore-KR" sz="1100" dirty="0">
                <a:latin typeface="Courier" pitchFamily="2" charset="0"/>
              </a:rPr>
              <a:t>Q91AV1.1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310        9e-86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B8F3P6.1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Glaesse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39.7       0.17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A5UEK6.1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38.9       0.25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Q7VL94.1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0.58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Q38WX8.1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Full=Thymidylate synthase; Short=TS; Short=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TSas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0.68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P45185.2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0.70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A5UBY0.1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O30867.1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0.82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B7UN08.1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Escheri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B5R8K9.1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Salmone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P60107.1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SAV1406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Q2YY12.1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SAB1262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Q2FH32.1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SAUSA300_1299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Staphyloc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A98D7-864E-4C49-9FEE-0DD11AF067E6}"/>
              </a:ext>
            </a:extLst>
          </p:cNvPr>
          <p:cNvSpPr txBox="1"/>
          <p:nvPr/>
        </p:nvSpPr>
        <p:spPr>
          <a:xfrm>
            <a:off x="7624579" y="1616353"/>
            <a:ext cx="175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코로나바이러스지만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12076-2307-AD47-8E96-E529E4E3B73B}"/>
              </a:ext>
            </a:extLst>
          </p:cNvPr>
          <p:cNvSpPr txBox="1"/>
          <p:nvPr/>
        </p:nvSpPr>
        <p:spPr>
          <a:xfrm>
            <a:off x="7658446" y="3429000"/>
            <a:ext cx="175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아니다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6690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500" y="2857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Arial"/>
                <a:cs typeface="Arial"/>
              </a:rPr>
              <a:t>Expected Value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r>
              <a:rPr lang="en-US" altLang="ko-KR" sz="3600" b="1" dirty="0">
                <a:latin typeface="Arial"/>
                <a:cs typeface="Arial"/>
              </a:rPr>
              <a:t>(E-value)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08 17.0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241550"/>
            <a:ext cx="1663700" cy="72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7425" y="2349500"/>
            <a:ext cx="69357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E-Value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데이터베이스에서 </a:t>
            </a:r>
            <a:r>
              <a:rPr lang="ko-KR" altLang="en-US" b="1" dirty="0"/>
              <a:t>비슷하지도 않은 서열이 우연히 찾아질 갯수</a:t>
            </a:r>
            <a:r>
              <a:rPr lang="en-US" altLang="ko-KR" b="1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값이 낮거나 </a:t>
            </a:r>
            <a:r>
              <a:rPr lang="ko-KR" altLang="ko-KR" dirty="0"/>
              <a:t>0</a:t>
            </a:r>
            <a:r>
              <a:rPr lang="ko-KR" altLang="en-US" dirty="0"/>
              <a:t>에 가까울수록 예측된 서열이 </a:t>
            </a:r>
            <a:r>
              <a:rPr lang="ko-KR" altLang="ko-KR" dirty="0"/>
              <a:t>‘</a:t>
            </a:r>
            <a:r>
              <a:rPr lang="ko-KR" altLang="en-US" dirty="0"/>
              <a:t>우연으로</a:t>
            </a:r>
            <a:r>
              <a:rPr lang="en-US" altLang="ko-KR" dirty="0"/>
              <a:t>’</a:t>
            </a:r>
            <a:r>
              <a:rPr lang="ko-KR" altLang="en-US" dirty="0"/>
              <a:t> 찾아진 것이 아님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데이터베이스 내에 존재하는 데이터의 갯수</a:t>
            </a:r>
            <a:r>
              <a:rPr lang="en-US" altLang="ko-KR" dirty="0"/>
              <a:t> n</a:t>
            </a:r>
            <a:r>
              <a:rPr lang="ko-KR" altLang="en-US" dirty="0"/>
              <a:t>과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서열의 길이 </a:t>
            </a:r>
            <a:r>
              <a:rPr lang="en-US" altLang="ko-KR" dirty="0"/>
              <a:t>m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7425" y="1391206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시퀀스 데이터베이스에서 검색된 서열의 신빙성은 어떻게 확인할 수 있나</a:t>
            </a:r>
            <a:r>
              <a:rPr lang="en-US" altLang="ko-KR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773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3 19.5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657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" y="4279900"/>
            <a:ext cx="378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낮은 것부터 높은 것으로 정렬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900" y="4837668"/>
            <a:ext cx="859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낮다 </a:t>
            </a:r>
            <a:r>
              <a:rPr lang="en-US" altLang="ko-KR" dirty="0"/>
              <a:t>:</a:t>
            </a:r>
            <a:r>
              <a:rPr lang="ko-KR" altLang="en-US" dirty="0"/>
              <a:t> 시퀀스가 우리가 입력한 서열과 실제로 </a:t>
            </a:r>
            <a:r>
              <a:rPr lang="ko-KR" altLang="en-US" dirty="0" err="1"/>
              <a:t>상동성이</a:t>
            </a:r>
            <a:r>
              <a:rPr lang="ko-KR" altLang="en-US" dirty="0"/>
              <a:t> 있는 것일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40600" y="1473200"/>
            <a:ext cx="562873" cy="26543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62800" y="911781"/>
            <a:ext cx="10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8</a:t>
            </a:r>
            <a:r>
              <a:rPr lang="ko-KR" altLang="en-US" dirty="0"/>
              <a:t> * </a:t>
            </a:r>
            <a:r>
              <a:rPr lang="en-US" altLang="ko-KR" dirty="0"/>
              <a:t>10</a:t>
            </a:r>
            <a:r>
              <a:rPr lang="ko-KR" altLang="en-US" baseline="30000" dirty="0"/>
              <a:t>-</a:t>
            </a:r>
            <a:r>
              <a:rPr lang="en-US" altLang="ko-KR" baseline="30000" dirty="0"/>
              <a:t>166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95299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800" y="755111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코로나바이러스 관련된 것들만 리스트가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26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7.4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58138"/>
            <a:ext cx="7399992" cy="46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32" y="369089"/>
            <a:ext cx="780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default output, we will have alignments like this. But sometime we only need a </a:t>
            </a:r>
          </a:p>
          <a:p>
            <a:r>
              <a:rPr lang="en-US" dirty="0"/>
              <a:t>List of hits matched with query protein sequence.</a:t>
            </a:r>
          </a:p>
        </p:txBody>
      </p:sp>
    </p:spTree>
    <p:extLst>
      <p:ext uri="{BB962C8B-B14F-4D97-AF65-F5344CB8AC3E}">
        <p14:creationId xmlns:p14="http://schemas.microsoft.com/office/powerpoint/2010/main" val="267234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798" y="659082"/>
            <a:ext cx="87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P59594.fasta -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600" dirty="0">
                <a:latin typeface="Courier New"/>
                <a:cs typeface="Courier New"/>
              </a:rPr>
              <a:t>-</a:t>
            </a:r>
            <a:r>
              <a:rPr lang="en-US" sz="1600" dirty="0" err="1">
                <a:latin typeface="Courier New"/>
                <a:cs typeface="Courier New"/>
              </a:rPr>
              <a:t>evalue</a:t>
            </a:r>
            <a:r>
              <a:rPr lang="en-US" sz="1600" dirty="0">
                <a:latin typeface="Courier New"/>
                <a:cs typeface="Courier New"/>
              </a:rPr>
              <a:t> 1e-5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2" name="Picture 1" descr="Screenshot 2015-09-08 10.1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290"/>
            <a:ext cx="9144000" cy="97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0495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1481" y="2004958"/>
            <a:ext cx="78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8268" y="1381582"/>
            <a:ext cx="91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Percent</a:t>
            </a:r>
          </a:p>
          <a:p>
            <a:pPr algn="ctr"/>
            <a:r>
              <a:rPr lang="en-US" dirty="0"/>
              <a:t>Identity</a:t>
            </a:r>
          </a:p>
          <a:p>
            <a:pPr algn="ctr"/>
            <a:r>
              <a:rPr lang="en-US" dirty="0"/>
              <a:t>(%)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7926" y="3381807"/>
            <a:ext cx="1151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Alignment</a:t>
            </a:r>
          </a:p>
          <a:p>
            <a:pPr algn="ctr"/>
            <a:r>
              <a:rPr lang="en-US"/>
              <a:t>Length</a:t>
            </a:r>
          </a:p>
          <a:p>
            <a:pPr algn="ctr"/>
            <a:r>
              <a:rPr lang="en-US"/>
              <a:t>(aa)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0759" y="1102823"/>
            <a:ext cx="1116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</a:t>
            </a:r>
          </a:p>
          <a:p>
            <a:pPr algn="ctr"/>
            <a:r>
              <a:rPr lang="en-US" dirty="0"/>
              <a:t>of </a:t>
            </a:r>
          </a:p>
          <a:p>
            <a:pPr algn="ctr"/>
            <a:r>
              <a:rPr lang="en-US" dirty="0"/>
              <a:t>Mismatch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aa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3178" y="3423104"/>
            <a:ext cx="56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  <a:p>
            <a:r>
              <a:rPr lang="en-US" dirty="0"/>
              <a:t>(</a:t>
            </a:r>
            <a:r>
              <a:rPr lang="en-US" dirty="0" err="1"/>
              <a:t>aa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2147" y="1961621"/>
            <a:ext cx="87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E-value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3504" y="3381807"/>
            <a:ext cx="96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BitScore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651" y="4619244"/>
            <a:ext cx="8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/>
                <a:cs typeface="Courier New"/>
              </a:rPr>
              <a:t>blastp</a:t>
            </a:r>
            <a:r>
              <a:rPr lang="en-US" sz="1400" dirty="0">
                <a:latin typeface="Courier New"/>
                <a:cs typeface="Courier New"/>
              </a:rPr>
              <a:t> -query Q9D0A3.fasta -</a:t>
            </a:r>
            <a:r>
              <a:rPr lang="en-US" sz="1400" dirty="0" err="1">
                <a:latin typeface="Courier New"/>
                <a:cs typeface="Courier New"/>
              </a:rPr>
              <a:t>db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swissprot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2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200" dirty="0">
                <a:latin typeface="Courier New"/>
                <a:cs typeface="Courier New"/>
              </a:rPr>
              <a:t>-</a:t>
            </a:r>
            <a:r>
              <a:rPr lang="en-US" sz="1200" dirty="0" err="1">
                <a:latin typeface="Courier New"/>
                <a:cs typeface="Courier New"/>
              </a:rPr>
              <a:t>evalue</a:t>
            </a:r>
            <a:r>
              <a:rPr lang="en-US" sz="1200" dirty="0">
                <a:latin typeface="Courier New"/>
                <a:cs typeface="Courier New"/>
              </a:rPr>
              <a:t> 1e-5 &gt; </a:t>
            </a:r>
            <a:r>
              <a:rPr lang="en-US" sz="1200" dirty="0" err="1">
                <a:latin typeface="Courier New"/>
                <a:cs typeface="Courier New"/>
              </a:rPr>
              <a:t>result.txt</a:t>
            </a:r>
            <a:endParaRPr lang="en-US" sz="14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798" y="5492595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파일은 엑셀로도 열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30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8 10.22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067"/>
            <a:ext cx="9144000" cy="268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6933" y="5276955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여기서 엑셀로 출력 결과를 볼 수 있으며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307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622" y="23007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HTML </a:t>
            </a:r>
            <a:r>
              <a:rPr lang="ko-KR" altLang="en-US" sz="2400" b="1" dirty="0"/>
              <a:t>출력</a:t>
            </a:r>
            <a:endParaRPr lang="en-US" sz="2400" b="1" dirty="0"/>
          </a:p>
        </p:txBody>
      </p:sp>
      <p:pic>
        <p:nvPicPr>
          <p:cNvPr id="6" name="Picture 5" descr="Screenshot 2015-09-08 10.4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9" y="1339087"/>
            <a:ext cx="6142068" cy="5250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17" y="970496"/>
            <a:ext cx="804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/>
                <a:cs typeface="Courier New"/>
              </a:rPr>
              <a:t>blastp</a:t>
            </a:r>
            <a:r>
              <a:rPr lang="en-US" sz="1400" dirty="0">
                <a:latin typeface="Courier New"/>
                <a:cs typeface="Courier New"/>
              </a:rPr>
              <a:t> -query Q9D0A3.fasta -</a:t>
            </a:r>
            <a:r>
              <a:rPr lang="en-US" sz="1400" dirty="0" err="1">
                <a:latin typeface="Courier New"/>
                <a:cs typeface="Courier New"/>
              </a:rPr>
              <a:t>db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swissprot</a:t>
            </a:r>
            <a:r>
              <a:rPr lang="en-US" sz="1400" dirty="0">
                <a:latin typeface="Courier New"/>
                <a:cs typeface="Courier New"/>
              </a:rPr>
              <a:t> -html -</a:t>
            </a:r>
            <a:r>
              <a:rPr lang="en-US" sz="1400" dirty="0" err="1">
                <a:latin typeface="Courier New"/>
                <a:cs typeface="Courier New"/>
              </a:rPr>
              <a:t>evalue</a:t>
            </a:r>
            <a:r>
              <a:rPr lang="en-US" sz="1400" dirty="0">
                <a:latin typeface="Courier New"/>
                <a:cs typeface="Courier New"/>
              </a:rPr>
              <a:t> 1e-5 &gt; </a:t>
            </a:r>
            <a:r>
              <a:rPr lang="en-US" sz="1400" dirty="0" err="1">
                <a:latin typeface="Courier New"/>
                <a:cs typeface="Courier New"/>
              </a:rPr>
              <a:t>result.html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557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4926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02" y="1817501"/>
            <a:ext cx="186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nano</a:t>
            </a:r>
            <a:r>
              <a:rPr lang="en-US" b="1" dirty="0"/>
              <a:t> : Text editor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377" y="390356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less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|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“search”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377" y="4950483"/>
            <a:ext cx="36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&gt; : redirection</a:t>
            </a:r>
          </a:p>
          <a:p>
            <a:r>
              <a:rPr lang="en-US" b="1" dirty="0"/>
              <a:t>(save output of one program to file)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377" y="5732783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file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filename.txt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377" y="3257234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| : P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/>
              <a:t>pe </a:t>
            </a:r>
          </a:p>
          <a:p>
            <a:r>
              <a:rPr lang="en-US" b="1" dirty="0"/>
              <a:t>(connect output of one program to another)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902" y="231476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nano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2332" y="1794913"/>
            <a:ext cx="41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 : view file or con</a:t>
            </a:r>
            <a:r>
              <a:rPr lang="en-US" b="1" dirty="0">
                <a:solidFill>
                  <a:srgbClr val="FF0000"/>
                </a:solidFill>
              </a:rPr>
              <a:t>cat</a:t>
            </a:r>
            <a:r>
              <a:rPr lang="en-US" b="1" dirty="0"/>
              <a:t>enate multiple 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22332" y="2292179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filename1 filename2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*</a:t>
            </a: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CC939-5C5E-FA44-A765-BC763DEA0C3B}"/>
              </a:ext>
            </a:extLst>
          </p:cNvPr>
          <p:cNvSpPr txBox="1"/>
          <p:nvPr/>
        </p:nvSpPr>
        <p:spPr>
          <a:xfrm>
            <a:off x="3149600" y="287867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이제</a:t>
            </a:r>
            <a:r>
              <a:rPr kumimoji="1" lang="ko-KR" altLang="en-US" b="1" dirty="0"/>
              <a:t> 다음과 같은 일을 해 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C1D36-CB12-F24C-950B-FCE4824FC13D}"/>
              </a:ext>
            </a:extLst>
          </p:cNvPr>
          <p:cNvSpPr txBox="1"/>
          <p:nvPr/>
        </p:nvSpPr>
        <p:spPr>
          <a:xfrm>
            <a:off x="660400" y="1202267"/>
            <a:ext cx="7228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서열 하나를 가지고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돌려서 </a:t>
            </a:r>
            <a:r>
              <a:rPr kumimoji="1" lang="ko-KR" altLang="en-US" dirty="0" err="1"/>
              <a:t>상동성이</a:t>
            </a:r>
            <a:r>
              <a:rPr kumimoji="1" lang="ko-KR" altLang="en-US" dirty="0"/>
              <a:t> 있는 것을 찾아내고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Blast </a:t>
            </a:r>
            <a:r>
              <a:rPr kumimoji="1" lang="ko-KR" altLang="en-US" dirty="0"/>
              <a:t>결과에서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</a:t>
            </a:r>
            <a:r>
              <a:rPr kumimoji="1" lang="ko-KR" altLang="en-US" dirty="0"/>
              <a:t>아이디를 추출하여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 err="1"/>
              <a:t>Uniprot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아이디를 이용하여 파일을 다운로드하고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이를 이용하여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구축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7AE5-4BFB-B74E-80AC-9AA9E8B3B47A}"/>
              </a:ext>
            </a:extLst>
          </p:cNvPr>
          <p:cNvSpPr txBox="1"/>
          <p:nvPr/>
        </p:nvSpPr>
        <p:spPr>
          <a:xfrm>
            <a:off x="1727199" y="2762998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것을 한번에 할 수 있도록 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557D6-2719-0445-B232-4BE0F90AD4DE}"/>
              </a:ext>
            </a:extLst>
          </p:cNvPr>
          <p:cNvSpPr txBox="1"/>
          <p:nvPr/>
        </p:nvSpPr>
        <p:spPr>
          <a:xfrm>
            <a:off x="215972" y="3739403"/>
            <a:ext cx="87120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P59594.fasta -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600" dirty="0">
                <a:latin typeface="Courier New"/>
                <a:cs typeface="Courier New"/>
              </a:rPr>
              <a:t>-</a:t>
            </a:r>
            <a:r>
              <a:rPr lang="en-US" sz="1600" dirty="0" err="1">
                <a:latin typeface="Courier New"/>
                <a:cs typeface="Courier New"/>
              </a:rPr>
              <a:t>evalue</a:t>
            </a:r>
            <a:r>
              <a:rPr lang="en-US" sz="1600" dirty="0">
                <a:latin typeface="Courier New"/>
                <a:cs typeface="Courier New"/>
              </a:rPr>
              <a:t> 1e-5 &gt; </a:t>
            </a:r>
            <a:r>
              <a:rPr lang="en-US" sz="1600" dirty="0" err="1">
                <a:latin typeface="Courier New"/>
                <a:cs typeface="Courier New"/>
              </a:rPr>
              <a:t>blastoutput.txt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AF660-E5CF-A843-8379-C73FA68A6EB2}"/>
              </a:ext>
            </a:extLst>
          </p:cNvPr>
          <p:cNvSpPr txBox="1"/>
          <p:nvPr/>
        </p:nvSpPr>
        <p:spPr>
          <a:xfrm>
            <a:off x="2032000" y="4893733"/>
            <a:ext cx="452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어떻게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추출할 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5520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B4646435-74E3-B942-A3BA-ED8100DC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207"/>
            <a:ext cx="9144000" cy="5421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566D-42FC-AB4C-B4BB-D1EBECAD5891}"/>
              </a:ext>
            </a:extLst>
          </p:cNvPr>
          <p:cNvSpPr txBox="1"/>
          <p:nvPr/>
        </p:nvSpPr>
        <p:spPr>
          <a:xfrm>
            <a:off x="-135467" y="624139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검색에 사용한 </a:t>
            </a:r>
            <a:endParaRPr kumimoji="1" lang="en-US" altLang="ko-KR" dirty="0"/>
          </a:p>
          <a:p>
            <a:r>
              <a:rPr kumimoji="1" lang="ko-KR" altLang="en-US" dirty="0"/>
              <a:t>서열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3FF1E-D053-734D-B37C-368EF79F220B}"/>
              </a:ext>
            </a:extLst>
          </p:cNvPr>
          <p:cNvSpPr txBox="1"/>
          <p:nvPr/>
        </p:nvSpPr>
        <p:spPr>
          <a:xfrm>
            <a:off x="1539992" y="6241393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Uniprot</a:t>
            </a:r>
            <a:r>
              <a:rPr kumimoji="1" lang="en-US" altLang="ko-Kore-KR" dirty="0"/>
              <a:t> id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C00F-F477-254E-8B09-AA180C00D874}"/>
              </a:ext>
            </a:extLst>
          </p:cNvPr>
          <p:cNvSpPr txBox="1"/>
          <p:nvPr/>
        </p:nvSpPr>
        <p:spPr>
          <a:xfrm>
            <a:off x="7178792" y="6198919"/>
            <a:ext cx="86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E-value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4BE0D-9790-E64F-BAB5-1FAC7AF1DE9D}"/>
              </a:ext>
            </a:extLst>
          </p:cNvPr>
          <p:cNvSpPr txBox="1"/>
          <p:nvPr/>
        </p:nvSpPr>
        <p:spPr>
          <a:xfrm>
            <a:off x="3090120" y="247275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id </a:t>
            </a:r>
            <a:r>
              <a:rPr kumimoji="1" lang="ko-KR" altLang="en-US" dirty="0"/>
              <a:t>만 필요함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622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371" y="536397"/>
            <a:ext cx="594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000000"/>
                </a:solidFill>
                <a:latin typeface="Arial"/>
                <a:cs typeface="Arial"/>
              </a:rPr>
              <a:t>리다이렉션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cs typeface="Arial"/>
              </a:rPr>
              <a:t>(Redirection)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cs typeface="Arial"/>
              </a:rPr>
              <a:t>과 파이프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cs typeface="Arial"/>
              </a:rPr>
              <a:t>(pipe)</a:t>
            </a:r>
            <a:endParaRPr lang="en-US"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846" y="1701395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&gt; </a:t>
            </a:r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newfile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8138" y="216306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결과를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4414" y="216306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곳으로 파일로 저장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6812" y="315492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</a:t>
            </a:r>
            <a:r>
              <a:rPr lang="ko-KR" altLang="en-US" dirty="0">
                <a:latin typeface="Courier New"/>
                <a:cs typeface="Courier New"/>
              </a:rPr>
              <a:t> </a:t>
            </a:r>
            <a:r>
              <a:rPr lang="en-US" altLang="ko-KR" dirty="0" err="1">
                <a:latin typeface="Courier New"/>
                <a:cs typeface="Courier New"/>
              </a:rPr>
              <a:t>blastresults</a:t>
            </a:r>
            <a:r>
              <a:rPr lang="en-US" dirty="0" err="1">
                <a:latin typeface="Courier New"/>
                <a:cs typeface="Courier New"/>
              </a:rPr>
              <a:t>.txt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643" y="324229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| </a:t>
            </a:r>
            <a:r>
              <a:rPr lang="ko-KR" altLang="en-US" b="1" dirty="0">
                <a:solidFill>
                  <a:srgbClr val="FF0000"/>
                </a:solidFill>
                <a:latin typeface="Courier New"/>
                <a:cs typeface="Courier New"/>
              </a:rPr>
              <a:t>다른 프로그램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667" y="4309093"/>
            <a:ext cx="818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이를 이용하여 여러 프로그램을 연결하여 일련의 작업을 수행 가능하다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ED1A5-75C6-444D-83BF-FAD2C5428D6B}"/>
              </a:ext>
            </a:extLst>
          </p:cNvPr>
          <p:cNvSpPr txBox="1"/>
          <p:nvPr/>
        </p:nvSpPr>
        <p:spPr>
          <a:xfrm>
            <a:off x="338667" y="1286933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</a:t>
            </a:r>
            <a:r>
              <a:rPr kumimoji="1" lang="ko-KR" altLang="en-US" dirty="0" err="1"/>
              <a:t>다이렉션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(&gt;)</a:t>
            </a:r>
            <a:r>
              <a:rPr kumimoji="1" lang="ko-KR" altLang="en-US" dirty="0"/>
              <a:t>은 유닉스 프로그램의 실행 결과를 다른 파일로 저장하지만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ED073-C1BD-2C4D-AD5E-A9520A00B0F8}"/>
              </a:ext>
            </a:extLst>
          </p:cNvPr>
          <p:cNvSpPr txBox="1"/>
          <p:nvPr/>
        </p:nvSpPr>
        <p:spPr>
          <a:xfrm>
            <a:off x="338667" y="2827831"/>
            <a:ext cx="863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파이프 </a:t>
            </a:r>
            <a:r>
              <a:rPr kumimoji="1" lang="en-US" altLang="ko-KR" dirty="0"/>
              <a:t>(|)</a:t>
            </a:r>
            <a:r>
              <a:rPr kumimoji="1" lang="ko-KR" altLang="en-US" dirty="0"/>
              <a:t>은 유닉스 프로그램의 실행 결과를 다른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프로그램의 입력 결과로 바로 보냄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5357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863" y="190969"/>
            <a:ext cx="869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파이프를 이용한 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BLAST 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데이터 </a:t>
            </a:r>
            <a:r>
              <a:rPr lang="ko-KR" altLang="en-US" sz="3600" b="1" dirty="0" err="1">
                <a:solidFill>
                  <a:srgbClr val="000000"/>
                </a:solidFill>
                <a:latin typeface="Arial"/>
                <a:cs typeface="Arial"/>
              </a:rPr>
              <a:t>프로세싱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F7B97-593B-934D-997A-29B84E9A0A36}"/>
              </a:ext>
            </a:extLst>
          </p:cNvPr>
          <p:cNvSpPr txBox="1"/>
          <p:nvPr/>
        </p:nvSpPr>
        <p:spPr>
          <a:xfrm>
            <a:off x="215972" y="1006154"/>
            <a:ext cx="87120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P59594.fasta -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600" dirty="0">
                <a:latin typeface="Courier New"/>
                <a:cs typeface="Courier New"/>
              </a:rPr>
              <a:t>-</a:t>
            </a:r>
            <a:r>
              <a:rPr lang="en-US" sz="1600" dirty="0" err="1">
                <a:latin typeface="Courier New"/>
                <a:cs typeface="Courier New"/>
              </a:rPr>
              <a:t>evalue</a:t>
            </a:r>
            <a:r>
              <a:rPr lang="en-US" sz="1600" dirty="0">
                <a:latin typeface="Courier New"/>
                <a:cs typeface="Courier New"/>
              </a:rPr>
              <a:t> 1e-5 &gt; </a:t>
            </a:r>
            <a:r>
              <a:rPr lang="en-US" sz="1600" dirty="0" err="1">
                <a:latin typeface="Courier New"/>
                <a:cs typeface="Courier New"/>
              </a:rPr>
              <a:t>blastoutput.txt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50DA-F12C-674F-A2F8-3102CA7E4A1B}"/>
              </a:ext>
            </a:extLst>
          </p:cNvPr>
          <p:cNvSpPr txBox="1"/>
          <p:nvPr/>
        </p:nvSpPr>
        <p:spPr>
          <a:xfrm>
            <a:off x="215972" y="179056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11" name="그림 10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0722BCE6-C9F5-4147-9E44-4C22D726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5"/>
          <a:stretch/>
        </p:blipFill>
        <p:spPr>
          <a:xfrm>
            <a:off x="0" y="2387251"/>
            <a:ext cx="9144000" cy="16326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C5CB4F8-1134-3F47-86A3-356FB41FD1DA}"/>
              </a:ext>
            </a:extLst>
          </p:cNvPr>
          <p:cNvSpPr/>
          <p:nvPr/>
        </p:nvSpPr>
        <p:spPr>
          <a:xfrm>
            <a:off x="1686887" y="2387251"/>
            <a:ext cx="497513" cy="1632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7C2A5-D3DD-EB4C-A073-4A4F2628E9E5}"/>
              </a:ext>
            </a:extLst>
          </p:cNvPr>
          <p:cNvSpPr txBox="1"/>
          <p:nvPr/>
        </p:nvSpPr>
        <p:spPr>
          <a:xfrm>
            <a:off x="3454401" y="1955628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이 내용만을 추출하고 싶음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38BD2-F4AA-1140-A5E8-9060B5B5F4BE}"/>
              </a:ext>
            </a:extLst>
          </p:cNvPr>
          <p:cNvSpPr txBox="1"/>
          <p:nvPr/>
        </p:nvSpPr>
        <p:spPr>
          <a:xfrm>
            <a:off x="275219" y="5520260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ko-KR" altLang="en-US" dirty="0">
                <a:latin typeface="Courier" pitchFamily="2" charset="0"/>
              </a:rPr>
              <a:t> </a:t>
            </a:r>
            <a:r>
              <a:rPr kumimoji="1" lang="en" altLang="ko-Kore-KR" dirty="0">
                <a:latin typeface="Courier" pitchFamily="2" charset="0"/>
              </a:rPr>
              <a:t>| </a:t>
            </a:r>
            <a:r>
              <a:rPr kumimoji="1" lang="en" altLang="ko-Kore-KR" b="1" dirty="0">
                <a:latin typeface="Courier" pitchFamily="2" charset="0"/>
              </a:rPr>
              <a:t>cut</a:t>
            </a:r>
            <a:r>
              <a:rPr kumimoji="1" lang="en" altLang="ko-Kore-KR" dirty="0">
                <a:latin typeface="Courier" pitchFamily="2" charset="0"/>
              </a:rPr>
              <a:t> -d$'\t' -f 2 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8CF5-236E-A947-9E17-6D9CB5139604}"/>
              </a:ext>
            </a:extLst>
          </p:cNvPr>
          <p:cNvSpPr txBox="1"/>
          <p:nvPr/>
        </p:nvSpPr>
        <p:spPr>
          <a:xfrm>
            <a:off x="215972" y="5932284"/>
            <a:ext cx="283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blastoutput.txt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출력하고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4DAB-B73F-7941-9768-4159B25BB914}"/>
              </a:ext>
            </a:extLst>
          </p:cNvPr>
          <p:cNvSpPr txBox="1"/>
          <p:nvPr/>
        </p:nvSpPr>
        <p:spPr>
          <a:xfrm>
            <a:off x="2499047" y="4646571"/>
            <a:ext cx="2225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 내용을 다음 프로그램으로 보내서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EEF1C-410F-5341-9F86-2F2928D69B10}"/>
              </a:ext>
            </a:extLst>
          </p:cNvPr>
          <p:cNvSpPr txBox="1"/>
          <p:nvPr/>
        </p:nvSpPr>
        <p:spPr>
          <a:xfrm>
            <a:off x="3918198" y="5889592"/>
            <a:ext cx="140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탭</a:t>
            </a:r>
            <a:r>
              <a:rPr kumimoji="1" lang="ko-KR" altLang="en-US" dirty="0"/>
              <a:t> 문자로 구분된</a:t>
            </a:r>
            <a:endParaRPr kumimoji="1" lang="en-US" altLang="ko-KR" dirty="0"/>
          </a:p>
          <a:p>
            <a:r>
              <a:rPr kumimoji="1" lang="ko-KR" altLang="en-US" dirty="0"/>
              <a:t>테이블에서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80DAC-4B51-D849-A009-20A56E79FE4F}"/>
              </a:ext>
            </a:extLst>
          </p:cNvPr>
          <p:cNvSpPr txBox="1"/>
          <p:nvPr/>
        </p:nvSpPr>
        <p:spPr>
          <a:xfrm>
            <a:off x="5323663" y="5934670"/>
            <a:ext cx="140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열만</a:t>
            </a:r>
            <a:endParaRPr kumimoji="1" lang="en-US" altLang="ko-KR" dirty="0"/>
          </a:p>
          <a:p>
            <a:r>
              <a:rPr kumimoji="1" lang="ko-KR" altLang="en-US" dirty="0"/>
              <a:t>뽑아낸다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674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F4112B-B684-4C48-A46E-07D15F39709D}"/>
              </a:ext>
            </a:extLst>
          </p:cNvPr>
          <p:cNvSpPr/>
          <p:nvPr/>
        </p:nvSpPr>
        <p:spPr>
          <a:xfrm>
            <a:off x="135466" y="510301"/>
            <a:ext cx="6417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ko-KR" altLang="en-US" dirty="0">
                <a:latin typeface="Courier" pitchFamily="2" charset="0"/>
              </a:rPr>
              <a:t> </a:t>
            </a:r>
            <a:r>
              <a:rPr kumimoji="1" lang="en" altLang="ko-Kore-KR" dirty="0">
                <a:latin typeface="Courier" pitchFamily="2" charset="0"/>
              </a:rPr>
              <a:t>| </a:t>
            </a:r>
            <a:r>
              <a:rPr kumimoji="1" lang="en" altLang="ko-Kore-KR" b="1" dirty="0">
                <a:latin typeface="Courier" pitchFamily="2" charset="0"/>
              </a:rPr>
              <a:t>cut</a:t>
            </a:r>
            <a:r>
              <a:rPr kumimoji="1" lang="en" altLang="ko-Kore-KR" dirty="0">
                <a:latin typeface="Courier" pitchFamily="2" charset="0"/>
              </a:rPr>
              <a:t> -d$'\t' -f 2 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8DA501C6-3F46-EE42-8A2F-4A08AC87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846666" y="959566"/>
            <a:ext cx="999067" cy="4938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91535-E512-7C49-8010-F93249F331C3}"/>
              </a:ext>
            </a:extLst>
          </p:cNvPr>
          <p:cNvSpPr txBox="1"/>
          <p:nvPr/>
        </p:nvSpPr>
        <p:spPr>
          <a:xfrm>
            <a:off x="3344333" y="128310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 이렇게 명령어를 쓴다면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814C3-8B9E-C74E-BA4A-075961FC234A}"/>
              </a:ext>
            </a:extLst>
          </p:cNvPr>
          <p:cNvSpPr/>
          <p:nvPr/>
        </p:nvSpPr>
        <p:spPr>
          <a:xfrm>
            <a:off x="3344333" y="1652432"/>
            <a:ext cx="6417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ko-KR" altLang="en-US" dirty="0">
                <a:latin typeface="Courier" pitchFamily="2" charset="0"/>
              </a:rPr>
              <a:t> </a:t>
            </a:r>
            <a:r>
              <a:rPr kumimoji="1" lang="en" altLang="ko-Kore-KR" dirty="0">
                <a:latin typeface="Courier" pitchFamily="2" charset="0"/>
              </a:rPr>
              <a:t>| </a:t>
            </a:r>
            <a:r>
              <a:rPr kumimoji="1" lang="en" altLang="ko-Kore-KR" b="1" dirty="0">
                <a:latin typeface="Courier" pitchFamily="2" charset="0"/>
              </a:rPr>
              <a:t>cut</a:t>
            </a:r>
            <a:r>
              <a:rPr kumimoji="1" lang="en" altLang="ko-Kore-KR" dirty="0">
                <a:latin typeface="Courier" pitchFamily="2" charset="0"/>
              </a:rPr>
              <a:t> -d$'\t' -f 2</a:t>
            </a:r>
            <a:r>
              <a:rPr kumimoji="1" lang="en-US" altLang="ko-KR" dirty="0">
                <a:latin typeface="Courier" pitchFamily="2" charset="0"/>
              </a:rPr>
              <a:t>,3</a:t>
            </a:r>
            <a:r>
              <a:rPr kumimoji="1" lang="en" altLang="ko-Kore-KR" dirty="0">
                <a:latin typeface="Courier" pitchFamily="2" charset="0"/>
              </a:rPr>
              <a:t> 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18" name="그림 17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5EF2735D-0E05-C642-B3D2-67936DB63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12" t="31" r="812" b="38417"/>
          <a:stretch/>
        </p:blipFill>
        <p:spPr>
          <a:xfrm>
            <a:off x="3344333" y="2057400"/>
            <a:ext cx="3238500" cy="2954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111B39-4F31-2743-B6B2-D95641D52E8E}"/>
              </a:ext>
            </a:extLst>
          </p:cNvPr>
          <p:cNvSpPr txBox="1"/>
          <p:nvPr/>
        </p:nvSpPr>
        <p:spPr>
          <a:xfrm>
            <a:off x="3344333" y="5064837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행만 따로 떼어낼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4543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DA0C8-0DC7-124E-B681-C79F4DAF02E4}"/>
              </a:ext>
            </a:extLst>
          </p:cNvPr>
          <p:cNvSpPr txBox="1"/>
          <p:nvPr/>
        </p:nvSpPr>
        <p:spPr>
          <a:xfrm>
            <a:off x="1812270" y="190969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지금의 경우는 아니지만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F2B9D346-6C3E-A142-B31F-EAC0A857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2"/>
          <a:stretch/>
        </p:blipFill>
        <p:spPr>
          <a:xfrm>
            <a:off x="0" y="847559"/>
            <a:ext cx="9144000" cy="2132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D75F5-3E30-554B-B8BD-CD54726630DF}"/>
              </a:ext>
            </a:extLst>
          </p:cNvPr>
          <p:cNvSpPr txBox="1"/>
          <p:nvPr/>
        </p:nvSpPr>
        <p:spPr>
          <a:xfrm>
            <a:off x="46638" y="3244334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생물학 데이터 중에는 콤마</a:t>
            </a:r>
            <a:r>
              <a:rPr kumimoji="1" lang="en-US" altLang="ko-KR" dirty="0"/>
              <a:t>(,)</a:t>
            </a:r>
            <a:r>
              <a:rPr kumimoji="1" lang="ko-KR" altLang="en-US" dirty="0"/>
              <a:t>로 각 행이 구분되어 있는 데이터가 많은데 이때도 적용 가능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43683-9607-F54F-B605-3FF2707419FC}"/>
              </a:ext>
            </a:extLst>
          </p:cNvPr>
          <p:cNvSpPr txBox="1"/>
          <p:nvPr/>
        </p:nvSpPr>
        <p:spPr>
          <a:xfrm>
            <a:off x="52685" y="3877733"/>
            <a:ext cx="351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cat </a:t>
            </a:r>
            <a:r>
              <a:rPr lang="en" altLang="ko-Kore-KR" dirty="0" err="1"/>
              <a:t>sample_info.csv</a:t>
            </a:r>
            <a:r>
              <a:rPr lang="en" altLang="ko-Kore-KR" dirty="0"/>
              <a:t> | cut -d ',' -f 1,2</a:t>
            </a:r>
          </a:p>
          <a:p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7F2728-9A81-B942-BB0A-D8D19381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17" y="3877733"/>
            <a:ext cx="1636183" cy="2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21E65-2AA5-C54B-B3DA-30D4AA4B1077}"/>
              </a:ext>
            </a:extLst>
          </p:cNvPr>
          <p:cNvSpPr txBox="1"/>
          <p:nvPr/>
        </p:nvSpPr>
        <p:spPr>
          <a:xfrm>
            <a:off x="2002287" y="190969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Cut 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을 한번 더 적용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4D10AA6C-62DF-134C-8F5F-0A555E29C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222113" y="1047050"/>
            <a:ext cx="999067" cy="493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4D27D-D262-9E4B-96D3-DDE08D6AECCD}"/>
              </a:ext>
            </a:extLst>
          </p:cNvPr>
          <p:cNvSpPr txBox="1"/>
          <p:nvPr/>
        </p:nvSpPr>
        <p:spPr>
          <a:xfrm>
            <a:off x="1392944" y="1047049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우리는</a:t>
            </a:r>
            <a:r>
              <a:rPr kumimoji="1" lang="ko-KR" altLang="en-US" dirty="0"/>
              <a:t> 여기서 실제로 </a:t>
            </a:r>
            <a:r>
              <a:rPr kumimoji="1" lang="en-US" altLang="ko-KR" dirty="0"/>
              <a:t>.1</a:t>
            </a:r>
            <a:r>
              <a:rPr kumimoji="1" lang="ko-KR" altLang="en-US" dirty="0"/>
              <a:t> 의 내용은 </a:t>
            </a:r>
            <a:r>
              <a:rPr kumimoji="1" lang="ko-KR" altLang="en-US" dirty="0" err="1"/>
              <a:t>필요없다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제거하려면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132CE-560D-9045-AAC3-BA40B711D2CA}"/>
              </a:ext>
            </a:extLst>
          </p:cNvPr>
          <p:cNvSpPr/>
          <p:nvPr/>
        </p:nvSpPr>
        <p:spPr>
          <a:xfrm>
            <a:off x="1342850" y="1903129"/>
            <a:ext cx="9412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latin typeface="Courier" pitchFamily="2" charset="0"/>
              </a:rPr>
              <a:t>cat </a:t>
            </a:r>
            <a:r>
              <a:rPr kumimoji="1" lang="en-US" altLang="ko-Kore-KR" sz="1600" dirty="0" err="1">
                <a:latin typeface="Courier" pitchFamily="2" charset="0"/>
              </a:rPr>
              <a:t>blastoutput.txt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" altLang="ko-Kore-KR" sz="1600" dirty="0">
                <a:latin typeface="Courier" pitchFamily="2" charset="0"/>
              </a:rPr>
              <a:t>| </a:t>
            </a:r>
            <a:r>
              <a:rPr kumimoji="1" lang="en" altLang="ko-Kore-KR" sz="1600" b="1" dirty="0">
                <a:latin typeface="Courier" pitchFamily="2" charset="0"/>
              </a:rPr>
              <a:t>cut</a:t>
            </a:r>
            <a:r>
              <a:rPr kumimoji="1" lang="en" altLang="ko-Kore-KR" sz="1600" dirty="0">
                <a:latin typeface="Courier" pitchFamily="2" charset="0"/>
              </a:rPr>
              <a:t> -d$'\t' -f 2</a:t>
            </a:r>
            <a:r>
              <a:rPr kumimoji="1" lang="en-US" altLang="ko-KR" sz="1600" dirty="0">
                <a:latin typeface="Courier" pitchFamily="2" charset="0"/>
              </a:rPr>
              <a:t>,3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|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cut –d ‘.’ –f 1</a:t>
            </a:r>
            <a:r>
              <a:rPr kumimoji="1" lang="en" altLang="ko-Kore-KR" sz="1600" dirty="0">
                <a:latin typeface="Courier" pitchFamily="2" charset="0"/>
              </a:rPr>
              <a:t> </a:t>
            </a:r>
            <a:endParaRPr kumimoji="1" lang="ko-Kore-KR" altLang="en-US" sz="1600" dirty="0">
              <a:latin typeface="Courier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FD4B7-7516-F748-8888-15208EE12565}"/>
              </a:ext>
            </a:extLst>
          </p:cNvPr>
          <p:cNvSpPr/>
          <p:nvPr/>
        </p:nvSpPr>
        <p:spPr>
          <a:xfrm>
            <a:off x="215217" y="1072433"/>
            <a:ext cx="643467" cy="4913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D5D02-B48A-C049-91F3-580B42B34FE0}"/>
              </a:ext>
            </a:extLst>
          </p:cNvPr>
          <p:cNvSpPr txBox="1"/>
          <p:nvPr/>
        </p:nvSpPr>
        <p:spPr>
          <a:xfrm>
            <a:off x="6756401" y="2328846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 결과를</a:t>
            </a:r>
            <a:endParaRPr kumimoji="1" lang="en-US" altLang="ko-KR" dirty="0"/>
          </a:p>
          <a:p>
            <a:r>
              <a:rPr kumimoji="1" lang="ko-KR" altLang="en-US" dirty="0"/>
              <a:t>다시 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을 기준으로</a:t>
            </a:r>
            <a:endParaRPr kumimoji="1" lang="en-US" altLang="ko-KR" dirty="0"/>
          </a:p>
          <a:p>
            <a:r>
              <a:rPr kumimoji="1" lang="ko-KR" altLang="en-US" dirty="0"/>
              <a:t>잘라서 첫번째</a:t>
            </a:r>
            <a:endParaRPr kumimoji="1" lang="en-US" altLang="ko-KR" dirty="0"/>
          </a:p>
          <a:p>
            <a:r>
              <a:rPr kumimoji="1" lang="ko-KR" altLang="en-US" dirty="0"/>
              <a:t>항목만을 출력</a:t>
            </a:r>
            <a:endParaRPr kumimoji="1" lang="ko-Kore-KR" altLang="en-US" dirty="0"/>
          </a:p>
        </p:txBody>
      </p:sp>
      <p:pic>
        <p:nvPicPr>
          <p:cNvPr id="12" name="그림 11" descr="음식이(가) 표시된 사진&#10;&#10;자동 생성된 설명">
            <a:extLst>
              <a:ext uri="{FF2B5EF4-FFF2-40B4-BE49-F238E27FC236}">
                <a16:creationId xmlns:a16="http://schemas.microsoft.com/office/drawing/2014/main" id="{222206D9-098B-3B46-ADBC-FE9601B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6" y="2328846"/>
            <a:ext cx="595941" cy="45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B7FBA-1540-DC41-9DE5-3ECD94D2373E}"/>
              </a:ext>
            </a:extLst>
          </p:cNvPr>
          <p:cNvSpPr txBox="1"/>
          <p:nvPr/>
        </p:nvSpPr>
        <p:spPr>
          <a:xfrm>
            <a:off x="2002287" y="190969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중복되는 것들이 존재한다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DD3FF88B-5E4A-1240-960D-08F8E80A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1" y="467968"/>
            <a:ext cx="823718" cy="62602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C96D5D-F85B-F040-BB8C-013E42C4B232}"/>
              </a:ext>
            </a:extLst>
          </p:cNvPr>
          <p:cNvCxnSpPr/>
          <p:nvPr/>
        </p:nvCxnSpPr>
        <p:spPr>
          <a:xfrm flipH="1">
            <a:off x="1189487" y="3631965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7B1E37B-60D7-A14E-83A8-AFC43A17A582}"/>
              </a:ext>
            </a:extLst>
          </p:cNvPr>
          <p:cNvCxnSpPr/>
          <p:nvPr/>
        </p:nvCxnSpPr>
        <p:spPr>
          <a:xfrm flipH="1">
            <a:off x="1189487" y="4604266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6FA44E-DE8D-B643-B401-4D54655CCD2E}"/>
              </a:ext>
            </a:extLst>
          </p:cNvPr>
          <p:cNvCxnSpPr/>
          <p:nvPr/>
        </p:nvCxnSpPr>
        <p:spPr>
          <a:xfrm flipH="1">
            <a:off x="1189487" y="5704932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21EC5AD-3A30-4448-8696-679F955D11DD}"/>
              </a:ext>
            </a:extLst>
          </p:cNvPr>
          <p:cNvCxnSpPr/>
          <p:nvPr/>
        </p:nvCxnSpPr>
        <p:spPr>
          <a:xfrm flipH="1">
            <a:off x="1189487" y="6162132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52A5EF-0A94-8441-9245-28883D3C6839}"/>
              </a:ext>
            </a:extLst>
          </p:cNvPr>
          <p:cNvCxnSpPr/>
          <p:nvPr/>
        </p:nvCxnSpPr>
        <p:spPr>
          <a:xfrm flipH="1">
            <a:off x="1189487" y="6534665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CE2C1B-2D2F-7F4E-99F3-CB20B4016E9D}"/>
              </a:ext>
            </a:extLst>
          </p:cNvPr>
          <p:cNvSpPr txBox="1"/>
          <p:nvPr/>
        </p:nvSpPr>
        <p:spPr>
          <a:xfrm>
            <a:off x="3234266" y="1236134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중복되는</a:t>
            </a:r>
            <a:r>
              <a:rPr kumimoji="1" lang="ko-KR" altLang="en-US" dirty="0"/>
              <a:t> 것을 제거하려면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2B639-5068-524E-AFFD-607AF986DE92}"/>
              </a:ext>
            </a:extLst>
          </p:cNvPr>
          <p:cNvSpPr txBox="1"/>
          <p:nvPr/>
        </p:nvSpPr>
        <p:spPr>
          <a:xfrm>
            <a:off x="1189487" y="2112136"/>
            <a:ext cx="82076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Courier" pitchFamily="2" charset="0"/>
              </a:rPr>
              <a:t>cat </a:t>
            </a:r>
            <a:r>
              <a:rPr kumimoji="1" lang="en-US" altLang="ko-Kore-KR" sz="1600" dirty="0" err="1">
                <a:latin typeface="Courier" pitchFamily="2" charset="0"/>
              </a:rPr>
              <a:t>blastoutput.txt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" altLang="ko-Kore-KR" sz="1600" dirty="0">
                <a:latin typeface="Courier" pitchFamily="2" charset="0"/>
              </a:rPr>
              <a:t>| </a:t>
            </a:r>
            <a:r>
              <a:rPr kumimoji="1" lang="en" altLang="ko-Kore-KR" sz="1600" b="1" dirty="0">
                <a:latin typeface="Courier" pitchFamily="2" charset="0"/>
              </a:rPr>
              <a:t>cut</a:t>
            </a:r>
            <a:r>
              <a:rPr kumimoji="1" lang="en" altLang="ko-Kore-KR" sz="1600" dirty="0">
                <a:latin typeface="Courier" pitchFamily="2" charset="0"/>
              </a:rPr>
              <a:t> -d$'\t' -f 2</a:t>
            </a:r>
            <a:r>
              <a:rPr kumimoji="1" lang="en-US" altLang="ko-KR" sz="1600" dirty="0">
                <a:latin typeface="Courier" pitchFamily="2" charset="0"/>
              </a:rPr>
              <a:t>,3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|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cut –d ‘.’ –f 1</a:t>
            </a:r>
            <a:r>
              <a:rPr kumimoji="1" lang="en" altLang="ko-Kore-KR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Courier" pitchFamily="2" charset="0"/>
              </a:rPr>
              <a:t>|</a:t>
            </a:r>
            <a:r>
              <a:rPr kumimoji="1" lang="ko-KR" altLang="en-US" sz="16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600" dirty="0" err="1">
                <a:solidFill>
                  <a:srgbClr val="FF0000"/>
                </a:solidFill>
                <a:latin typeface="Courier" pitchFamily="2" charset="0"/>
              </a:rPr>
              <a:t>uniq</a:t>
            </a:r>
            <a:endParaRPr kumimoji="1" lang="ko-Kore-KR" altLang="en-US" sz="16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B8607-2FE0-7F43-919C-44B9899A2092}"/>
              </a:ext>
            </a:extLst>
          </p:cNvPr>
          <p:cNvSpPr txBox="1"/>
          <p:nvPr/>
        </p:nvSpPr>
        <p:spPr>
          <a:xfrm>
            <a:off x="6539702" y="2588028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중복되는 것을 제거하라는</a:t>
            </a:r>
            <a:endParaRPr kumimoji="1" lang="en-US" altLang="ko-KR" dirty="0"/>
          </a:p>
          <a:p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691610-0B14-C744-8372-16C8D4183B43}"/>
              </a:ext>
            </a:extLst>
          </p:cNvPr>
          <p:cNvSpPr txBox="1"/>
          <p:nvPr/>
        </p:nvSpPr>
        <p:spPr>
          <a:xfrm>
            <a:off x="4765878" y="444651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이를 실행하면 중복되는 항목이 제거된다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5093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8D219-4E29-7149-A156-BBF82CADAD60}"/>
              </a:ext>
            </a:extLst>
          </p:cNvPr>
          <p:cNvSpPr txBox="1"/>
          <p:nvPr/>
        </p:nvSpPr>
        <p:spPr>
          <a:xfrm>
            <a:off x="2002287" y="190969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최종적으로 파일에 저장 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721EA-B6E7-8D41-8B00-2EB2DE921851}"/>
              </a:ext>
            </a:extLst>
          </p:cNvPr>
          <p:cNvSpPr txBox="1"/>
          <p:nvPr/>
        </p:nvSpPr>
        <p:spPr>
          <a:xfrm>
            <a:off x="186266" y="1569653"/>
            <a:ext cx="8347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Courier" pitchFamily="2" charset="0"/>
              </a:rPr>
              <a:t>cat </a:t>
            </a:r>
            <a:r>
              <a:rPr kumimoji="1" lang="en-US" altLang="ko-Kore-KR" sz="1400" dirty="0" err="1">
                <a:latin typeface="Courier" pitchFamily="2" charset="0"/>
              </a:rPr>
              <a:t>blastoutput.txt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" altLang="ko-Kore-KR" sz="1400" dirty="0">
                <a:latin typeface="Courier" pitchFamily="2" charset="0"/>
              </a:rPr>
              <a:t>| </a:t>
            </a:r>
            <a:r>
              <a:rPr kumimoji="1" lang="en" altLang="ko-Kore-KR" sz="1400" b="1" dirty="0">
                <a:latin typeface="Courier" pitchFamily="2" charset="0"/>
              </a:rPr>
              <a:t>cut</a:t>
            </a:r>
            <a:r>
              <a:rPr kumimoji="1" lang="en" altLang="ko-Kore-KR" sz="1400" dirty="0">
                <a:latin typeface="Courier" pitchFamily="2" charset="0"/>
              </a:rPr>
              <a:t> -d$'\t' -f 2</a:t>
            </a:r>
            <a:r>
              <a:rPr kumimoji="1" lang="en-US" altLang="ko-KR" sz="1400" dirty="0">
                <a:latin typeface="Courier" pitchFamily="2" charset="0"/>
              </a:rPr>
              <a:t>,3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-US" altLang="ko-KR" sz="1400" dirty="0">
                <a:latin typeface="Courier" pitchFamily="2" charset="0"/>
              </a:rPr>
              <a:t>|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-US" altLang="ko-KR" sz="1400" dirty="0">
                <a:latin typeface="Courier" pitchFamily="2" charset="0"/>
              </a:rPr>
              <a:t>cut –d ‘.’ –f 1</a:t>
            </a:r>
            <a:r>
              <a:rPr kumimoji="1" lang="en" altLang="ko-Kore-KR" sz="1400" dirty="0">
                <a:latin typeface="Courier" pitchFamily="2" charset="0"/>
              </a:rPr>
              <a:t> </a:t>
            </a:r>
            <a:r>
              <a:rPr kumimoji="1" lang="en-US" altLang="ko-KR" sz="1400" dirty="0">
                <a:latin typeface="Courier" pitchFamily="2" charset="0"/>
              </a:rPr>
              <a:t>|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-US" altLang="ko-KR" sz="1400" dirty="0" err="1">
                <a:latin typeface="Courier" pitchFamily="2" charset="0"/>
              </a:rPr>
              <a:t>uniq</a:t>
            </a:r>
            <a:r>
              <a:rPr kumimoji="1" lang="ko-KR" altLang="en-US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kumimoji="1" lang="ko-KR" altLang="en-US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400" dirty="0" err="1">
                <a:solidFill>
                  <a:srgbClr val="FF0000"/>
                </a:solidFill>
                <a:latin typeface="Courier" pitchFamily="2" charset="0"/>
              </a:rPr>
              <a:t>list.txt</a:t>
            </a:r>
            <a:endParaRPr kumimoji="1" lang="ko-Kore-KR" alt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9D585-488B-304F-A490-65C0A916C024}"/>
              </a:ext>
            </a:extLst>
          </p:cNvPr>
          <p:cNvSpPr txBox="1"/>
          <p:nvPr/>
        </p:nvSpPr>
        <p:spPr>
          <a:xfrm>
            <a:off x="5977467" y="2151956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리다이렉션으로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list.txt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</a:t>
            </a:r>
            <a:endParaRPr kumimoji="1" lang="en-US" altLang="ko-KR" dirty="0"/>
          </a:p>
          <a:p>
            <a:r>
              <a:rPr kumimoji="1" lang="ko-KR" altLang="en-US" dirty="0"/>
              <a:t>이름으로 </a:t>
            </a:r>
            <a:r>
              <a:rPr kumimoji="1" lang="en-US" altLang="ko-KR" dirty="0"/>
              <a:t>Uniport 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B5E3F-7D16-7B4F-8ED9-8F2061449A0D}"/>
              </a:ext>
            </a:extLst>
          </p:cNvPr>
          <p:cNvSpPr txBox="1"/>
          <p:nvPr/>
        </p:nvSpPr>
        <p:spPr>
          <a:xfrm>
            <a:off x="186266" y="2882036"/>
            <a:ext cx="109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list.txt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A7CF1-3B52-1649-9A71-B92A5E7C3C2A}"/>
              </a:ext>
            </a:extLst>
          </p:cNvPr>
          <p:cNvSpPr txBox="1"/>
          <p:nvPr/>
        </p:nvSpPr>
        <p:spPr>
          <a:xfrm>
            <a:off x="186266" y="3174210"/>
            <a:ext cx="450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다운로드받을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id</a:t>
            </a:r>
            <a:r>
              <a:rPr kumimoji="1" lang="ko-KR" altLang="en-US" dirty="0"/>
              <a:t> 목록을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77A4D-69AD-2947-82E5-E25691BD5578}"/>
              </a:ext>
            </a:extLst>
          </p:cNvPr>
          <p:cNvSpPr txBox="1"/>
          <p:nvPr/>
        </p:nvSpPr>
        <p:spPr>
          <a:xfrm>
            <a:off x="186266" y="4315078"/>
            <a:ext cx="787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이를</a:t>
            </a:r>
            <a:r>
              <a:rPr kumimoji="1" lang="ko-KR" altLang="en-US" b="1" dirty="0"/>
              <a:t> 이용하여</a:t>
            </a:r>
            <a:r>
              <a:rPr kumimoji="1" lang="en-US" altLang="ko-KR" b="1" dirty="0"/>
              <a:t>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에서 해당하는 </a:t>
            </a:r>
            <a:r>
              <a:rPr kumimoji="1" lang="en-US" altLang="ko-KR" b="1" dirty="0"/>
              <a:t>id</a:t>
            </a:r>
            <a:r>
              <a:rPr kumimoji="1" lang="ko-KR" altLang="en-US" b="1" dirty="0"/>
              <a:t>에 해당하는 파일을 다운로드하려면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7FB1B-F59F-344A-B5DE-9B690B0BE0D7}"/>
              </a:ext>
            </a:extLst>
          </p:cNvPr>
          <p:cNvSpPr txBox="1"/>
          <p:nvPr/>
        </p:nvSpPr>
        <p:spPr>
          <a:xfrm>
            <a:off x="2507973" y="6201201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전에 몇 가지 새롭게 배울 것이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858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쉘 스크립트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1417638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지금까지 우리는 여러가지 명령어를 배웠지만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 암기한다는 것은 사실 불편하다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만약 이것을 텍스트 파일로 저장해 두고 실행 가능하다면 편할 것이다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" y="2617967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나노 에디터를 열어서 지금까지 수행한 명령을 입력해 보자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 descr="모니터, 화면, 플레이어, 텔레비전이(가) 표시된 사진&#10;&#10;자동 생성된 설명">
            <a:extLst>
              <a:ext uri="{FF2B5EF4-FFF2-40B4-BE49-F238E27FC236}">
                <a16:creationId xmlns:a16="http://schemas.microsoft.com/office/drawing/2014/main" id="{766AAD67-A1F9-7B47-B455-2830BB59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6061"/>
            <a:ext cx="9144000" cy="1531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C5AF2-D781-3247-A95B-0ABA1D4DDD75}"/>
              </a:ext>
            </a:extLst>
          </p:cNvPr>
          <p:cNvSpPr txBox="1"/>
          <p:nvPr/>
        </p:nvSpPr>
        <p:spPr>
          <a:xfrm>
            <a:off x="254000" y="5698692"/>
            <a:ext cx="545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거의 비슷하지만</a:t>
            </a:r>
            <a:r>
              <a:rPr kumimoji="1" lang="en-US" altLang="ko-KR" dirty="0"/>
              <a:t>….</a:t>
            </a:r>
          </a:p>
          <a:p>
            <a:r>
              <a:rPr kumimoji="1" lang="en-US" altLang="ko-Kore-KR" dirty="0" err="1"/>
              <a:t>Blastp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수행할 파일 이름 대신 </a:t>
            </a:r>
            <a:r>
              <a:rPr kumimoji="1" lang="en-US" altLang="ko-KR" dirty="0"/>
              <a:t>$1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입력하였다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BC8C7-84D0-874F-8EF2-2E469BCF27B0}"/>
              </a:ext>
            </a:extLst>
          </p:cNvPr>
          <p:cNvSpPr txBox="1"/>
          <p:nvPr/>
        </p:nvSpPr>
        <p:spPr>
          <a:xfrm>
            <a:off x="241817" y="6488668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파일을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’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저장하자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190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93573"/>
            <a:ext cx="915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sz="1600" dirty="0" err="1"/>
              <a:t>www.purdue.edu</a:t>
            </a:r>
            <a:r>
              <a:rPr lang="en-US" sz="1600" dirty="0"/>
              <a:t>/</a:t>
            </a:r>
            <a:r>
              <a:rPr lang="en-US" sz="1600" dirty="0" err="1"/>
              <a:t>discoverypark</a:t>
            </a:r>
            <a:r>
              <a:rPr lang="en-US" sz="1600" dirty="0"/>
              <a:t>/cyber/bioinformatics/assets/pdfs/Unix_for_Biologists_Fall2013.pdf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7601" y="372534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다른 자료들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62905"/>
            <a:ext cx="7181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training.bioinformatics.ucdavis.edu</a:t>
            </a:r>
            <a:r>
              <a:rPr lang="en-US" sz="1600" dirty="0"/>
              <a:t>/docs/2013/12/AWS/</a:t>
            </a:r>
            <a:r>
              <a:rPr lang="en-US" sz="1600" dirty="0" err="1"/>
              <a:t>linux-bootcamp.html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0741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권한 부여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259" y="1417638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스크립트를 실행하기 위해서는 실행 권한을 주어야 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9" y="2016202"/>
            <a:ext cx="266611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chmod</a:t>
            </a:r>
            <a:r>
              <a:rPr lang="en-US" dirty="0">
                <a:latin typeface="Courier New"/>
                <a:cs typeface="Courier New"/>
              </a:rPr>
              <a:t> +x  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&lt;filename&gt;</a:t>
            </a: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P</a:t>
            </a:r>
            <a:r>
              <a:rPr lang="en-US" altLang="ko-KR" dirty="0">
                <a:latin typeface="Courier New"/>
                <a:cs typeface="Courier New"/>
              </a:rPr>
              <a:t>59594</a:t>
            </a:r>
            <a:r>
              <a:rPr lang="en-US" dirty="0">
                <a:latin typeface="Courier New"/>
                <a:cs typeface="Courier New"/>
              </a:rPr>
              <a:t>.fasta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775" y="201620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x for e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ecutable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389" y="4683078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사용자가 입력한 파일 이름이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스크립트의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$1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치환된다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26BD1F-0C76-AA42-BB38-38FEBDCA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5" y="2838048"/>
            <a:ext cx="56388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752D4-92CC-FB43-B5C6-6B81F6BEFF5F}"/>
              </a:ext>
            </a:extLst>
          </p:cNvPr>
          <p:cNvSpPr txBox="1"/>
          <p:nvPr/>
        </p:nvSpPr>
        <p:spPr>
          <a:xfrm>
            <a:off x="424819" y="2434079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 권한이 있는지를 보려면 </a:t>
            </a:r>
            <a:r>
              <a:rPr kumimoji="1" lang="en-US" altLang="ko-KR" dirty="0"/>
              <a:t>ls –l 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쳐보면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76C45-C36F-AC43-A716-AB9C8FB65EB3}"/>
              </a:ext>
            </a:extLst>
          </p:cNvPr>
          <p:cNvSpPr txBox="1"/>
          <p:nvPr/>
        </p:nvSpPr>
        <p:spPr>
          <a:xfrm>
            <a:off x="1062012" y="313014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있다면 실행 권한이 있는 파일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C82B8-8773-B645-A1E2-F7F184C3AD0D}"/>
              </a:ext>
            </a:extLst>
          </p:cNvPr>
          <p:cNvSpPr txBox="1"/>
          <p:nvPr/>
        </p:nvSpPr>
        <p:spPr>
          <a:xfrm>
            <a:off x="3361775" y="3946865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라는</a:t>
            </a:r>
            <a:r>
              <a:rPr kumimoji="1" lang="ko-KR" altLang="en-US" dirty="0"/>
              <a:t> 명령어를 내리면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DD691-D8CB-3547-9D75-9CE7857069CE}"/>
              </a:ext>
            </a:extLst>
          </p:cNvPr>
          <p:cNvSpPr txBox="1"/>
          <p:nvPr/>
        </p:nvSpPr>
        <p:spPr>
          <a:xfrm>
            <a:off x="542375" y="5650974"/>
            <a:ext cx="84545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 err="1">
                <a:latin typeface="Courier New"/>
                <a:cs typeface="Courier New"/>
              </a:rPr>
              <a:t>blastp</a:t>
            </a:r>
            <a:r>
              <a:rPr lang="en" altLang="ko-Kore-KR" sz="1400" dirty="0">
                <a:latin typeface="Courier New"/>
                <a:cs typeface="Courier New"/>
              </a:rPr>
              <a:t> -query $1 -</a:t>
            </a:r>
            <a:r>
              <a:rPr lang="en" altLang="ko-Kore-KR" sz="1400" dirty="0" err="1">
                <a:latin typeface="Courier New"/>
                <a:cs typeface="Courier New"/>
              </a:rPr>
              <a:t>db</a:t>
            </a:r>
            <a:r>
              <a:rPr lang="en" altLang="ko-Kore-KR" sz="1400" dirty="0">
                <a:latin typeface="Courier New"/>
                <a:cs typeface="Courier New"/>
              </a:rPr>
              <a:t> </a:t>
            </a:r>
            <a:r>
              <a:rPr lang="en" altLang="ko-Kore-KR" sz="1400" dirty="0" err="1">
                <a:latin typeface="Courier New"/>
                <a:cs typeface="Courier New"/>
              </a:rPr>
              <a:t>swissprot</a:t>
            </a:r>
            <a:r>
              <a:rPr lang="en" altLang="ko-Kore-KR" sz="1400" dirty="0">
                <a:latin typeface="Courier New"/>
                <a:cs typeface="Courier New"/>
              </a:rPr>
              <a:t> -</a:t>
            </a:r>
            <a:r>
              <a:rPr lang="en" altLang="ko-Kore-KR" sz="1400" dirty="0" err="1">
                <a:latin typeface="Courier New"/>
                <a:cs typeface="Courier New"/>
              </a:rPr>
              <a:t>evalue</a:t>
            </a:r>
            <a:r>
              <a:rPr lang="en" altLang="ko-Kore-KR" sz="1400" dirty="0">
                <a:latin typeface="Courier New"/>
                <a:cs typeface="Courier New"/>
              </a:rPr>
              <a:t> 1e-5 -</a:t>
            </a:r>
            <a:r>
              <a:rPr lang="en" altLang="ko-Kore-KR" sz="1400" dirty="0" err="1">
                <a:latin typeface="Courier New"/>
                <a:cs typeface="Courier New"/>
              </a:rPr>
              <a:t>outfmt</a:t>
            </a:r>
            <a:r>
              <a:rPr lang="en" altLang="ko-Kore-KR" sz="1400" dirty="0">
                <a:latin typeface="Courier New"/>
                <a:cs typeface="Courier New"/>
              </a:rPr>
              <a:t> 6 &gt;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endParaRPr lang="en" altLang="ko-Kore-KR" sz="1400" dirty="0">
              <a:latin typeface="Courier New"/>
              <a:cs typeface="Courier New"/>
            </a:endParaRPr>
          </a:p>
          <a:p>
            <a:r>
              <a:rPr lang="en" altLang="ko-Kore-KR" sz="1400" dirty="0">
                <a:latin typeface="Courier New"/>
                <a:cs typeface="Courier New"/>
              </a:rPr>
              <a:t>cat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r>
              <a:rPr lang="en" altLang="ko-Kore-KR" sz="1400" dirty="0">
                <a:latin typeface="Courier New"/>
                <a:cs typeface="Courier New"/>
              </a:rPr>
              <a:t> | cut -d$'\t' -f 2 | cut -d '.' -f 1 | </a:t>
            </a:r>
            <a:r>
              <a:rPr lang="en" altLang="ko-Kore-KR" sz="1400" dirty="0" err="1">
                <a:latin typeface="Courier New"/>
                <a:cs typeface="Courier New"/>
              </a:rPr>
              <a:t>uniq</a:t>
            </a:r>
            <a:r>
              <a:rPr lang="en" altLang="ko-Kore-KR" sz="1400" dirty="0">
                <a:latin typeface="Courier New"/>
                <a:cs typeface="Courier New"/>
              </a:rPr>
              <a:t> &gt; </a:t>
            </a:r>
            <a:r>
              <a:rPr lang="en" altLang="ko-Kore-KR" sz="1400" dirty="0" err="1">
                <a:latin typeface="Courier New"/>
                <a:cs typeface="Courier New"/>
              </a:rPr>
              <a:t>uniprot.txt</a:t>
            </a:r>
            <a:endParaRPr lang="en" altLang="ko-Kore-KR" sz="1400" dirty="0">
              <a:latin typeface="Courier New"/>
              <a:cs typeface="Courier New"/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F6E11-15DA-794E-94C5-1C3EC5AD6375}"/>
              </a:ext>
            </a:extLst>
          </p:cNvPr>
          <p:cNvSpPr txBox="1"/>
          <p:nvPr/>
        </p:nvSpPr>
        <p:spPr>
          <a:xfrm>
            <a:off x="1283518" y="5264885"/>
            <a:ext cx="219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$1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P59594.fasta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 개선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734" y="1509971"/>
            <a:ext cx="7763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선택한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FASTA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파일을 이용하여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blasp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실행시키고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결과에서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아이디를 추출해 내고 이를 텍스트 파일로 저장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3.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 안에 있는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내용을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다운로드받는다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uniprot.txt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512" y="3633629"/>
            <a:ext cx="5982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P49813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A0JNC0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P28289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Q9NYL9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Q9JHJ0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Q9JLH8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Q9NZQ9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Q0VC48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Q9JKK7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P70566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Q9NZR1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O01479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Q6P5Q4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E7F7X0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7867" y="36933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줄에 다른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id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가 들어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7867" y="441845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파일을 한 줄씩 읽고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 내용을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에서 다운로드하자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A32F8-85B2-884E-A6E8-D667196D2169}"/>
              </a:ext>
            </a:extLst>
          </p:cNvPr>
          <p:cNvSpPr txBox="1"/>
          <p:nvPr/>
        </p:nvSpPr>
        <p:spPr>
          <a:xfrm>
            <a:off x="2275210" y="22024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여기까지는</a:t>
            </a:r>
            <a:r>
              <a:rPr kumimoji="1" lang="ko-KR" altLang="en-US" b="1" dirty="0">
                <a:solidFill>
                  <a:srgbClr val="FF0000"/>
                </a:solidFill>
              </a:rPr>
              <a:t> 했고</a:t>
            </a:r>
            <a:r>
              <a:rPr kumimoji="1" lang="en-US" altLang="ko-KR" b="1" dirty="0">
                <a:solidFill>
                  <a:srgbClr val="FF0000"/>
                </a:solidFill>
              </a:rPr>
              <a:t>..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6403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열고 다음과 같이 입력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06368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파일을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list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라는 이름으로 저장하고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종료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93" y="438331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파일에 실행 가능한 옵션을 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" y="490032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chmod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+x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93" y="5524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실행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93" y="5846233"/>
            <a:ext cx="272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./list</a:t>
            </a:r>
          </a:p>
        </p:txBody>
      </p:sp>
      <p:pic>
        <p:nvPicPr>
          <p:cNvPr id="3" name="그림 2" descr="스크린샷, 스택, 모니터, 검은색이(가) 표시된 사진&#10;&#10;자동 생성된 설명">
            <a:extLst>
              <a:ext uri="{FF2B5EF4-FFF2-40B4-BE49-F238E27FC236}">
                <a16:creationId xmlns:a16="http://schemas.microsoft.com/office/drawing/2014/main" id="{C2C50CF6-52EE-9A42-A1E3-1163874D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67"/>
            <a:ext cx="8763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0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F6A7D4-0A1D-614D-87D8-281E7A80D602}"/>
              </a:ext>
            </a:extLst>
          </p:cNvPr>
          <p:cNvSpPr txBox="1"/>
          <p:nvPr/>
        </p:nvSpPr>
        <p:spPr>
          <a:xfrm>
            <a:off x="592666" y="321733"/>
            <a:ext cx="590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cat </a:t>
            </a:r>
            <a:r>
              <a:rPr kumimoji="1" lang="en-US" altLang="ko-Kore-KR" b="1" dirty="0" err="1"/>
              <a:t>uniprot.txt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한 것과 동일하게 파일 목록이 출력된다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C9779-21C7-E546-992A-071F816A534E}"/>
              </a:ext>
            </a:extLst>
          </p:cNvPr>
          <p:cNvSpPr txBox="1"/>
          <p:nvPr/>
        </p:nvSpPr>
        <p:spPr>
          <a:xfrm>
            <a:off x="592666" y="1032933"/>
            <a:ext cx="2528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1DDD8-B29D-E44B-9E37-A246E3DD96B3}"/>
              </a:ext>
            </a:extLst>
          </p:cNvPr>
          <p:cNvSpPr txBox="1"/>
          <p:nvPr/>
        </p:nvSpPr>
        <p:spPr>
          <a:xfrm>
            <a:off x="4135527" y="999066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각각의 줄을 </a:t>
            </a:r>
            <a:r>
              <a:rPr kumimoji="1" lang="en-US" altLang="ko-KR" dirty="0"/>
              <a:t>p </a:t>
            </a:r>
            <a:r>
              <a:rPr kumimoji="1" lang="ko-KR" altLang="en-US" dirty="0"/>
              <a:t>라는 변수에 넣고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890-A9C3-424D-80F5-8BF98B52D160}"/>
              </a:ext>
            </a:extLst>
          </p:cNvPr>
          <p:cNvSpPr txBox="1"/>
          <p:nvPr/>
        </p:nvSpPr>
        <p:spPr>
          <a:xfrm>
            <a:off x="4097866" y="2048933"/>
            <a:ext cx="473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uniprot.txt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텍스트 파일을 </a:t>
            </a:r>
            <a:r>
              <a:rPr kumimoji="1" lang="ko-KR" altLang="en-US" dirty="0" err="1"/>
              <a:t>한줄씩</a:t>
            </a:r>
            <a:r>
              <a:rPr kumimoji="1" lang="ko-KR" altLang="en-US" dirty="0"/>
              <a:t> 읽어서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D3230-A894-D042-8C7A-2CBF6A598CD0}"/>
              </a:ext>
            </a:extLst>
          </p:cNvPr>
          <p:cNvSpPr txBox="1"/>
          <p:nvPr/>
        </p:nvSpPr>
        <p:spPr>
          <a:xfrm>
            <a:off x="4097866" y="149173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값을 출력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06E71-434B-3240-9058-713CC5237FD4}"/>
              </a:ext>
            </a:extLst>
          </p:cNvPr>
          <p:cNvSpPr txBox="1"/>
          <p:nvPr/>
        </p:nvSpPr>
        <p:spPr>
          <a:xfrm>
            <a:off x="545195" y="2818263"/>
            <a:ext cx="591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내용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Uniprot</a:t>
            </a:r>
            <a:r>
              <a:rPr kumimoji="1" lang="ko-KR" altLang="en-US" dirty="0"/>
              <a:t>의 파일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$p </a:t>
            </a:r>
            <a:r>
              <a:rPr kumimoji="1" lang="ko-KR" altLang="en-US" dirty="0"/>
              <a:t>라는 곳에 담긴다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7D4BC-B019-9440-98E6-25971A6C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t="5389" r="84647" b="-730"/>
          <a:stretch/>
        </p:blipFill>
        <p:spPr>
          <a:xfrm>
            <a:off x="1591149" y="3904060"/>
            <a:ext cx="461775" cy="234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0DA1AF-490C-F448-A408-294790527BE1}"/>
              </a:ext>
            </a:extLst>
          </p:cNvPr>
          <p:cNvSpPr txBox="1"/>
          <p:nvPr/>
        </p:nvSpPr>
        <p:spPr>
          <a:xfrm>
            <a:off x="1216807" y="3534728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Uniprot.txt</a:t>
            </a:r>
            <a:endParaRPr lang="en-US" dirty="0"/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09C91898-EFD1-3D4E-B2C4-D6811E6BD864}"/>
              </a:ext>
            </a:extLst>
          </p:cNvPr>
          <p:cNvCxnSpPr/>
          <p:nvPr/>
        </p:nvCxnSpPr>
        <p:spPr>
          <a:xfrm>
            <a:off x="1159716" y="39942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CD709064-B568-714A-B925-43A98000EBE8}"/>
              </a:ext>
            </a:extLst>
          </p:cNvPr>
          <p:cNvCxnSpPr/>
          <p:nvPr/>
        </p:nvCxnSpPr>
        <p:spPr>
          <a:xfrm>
            <a:off x="1159716" y="41466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57C62FE6-0701-A943-851F-3B14B8EF5564}"/>
              </a:ext>
            </a:extLst>
          </p:cNvPr>
          <p:cNvCxnSpPr/>
          <p:nvPr/>
        </p:nvCxnSpPr>
        <p:spPr>
          <a:xfrm>
            <a:off x="1159716" y="42990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A22BB2F0-9425-494F-8D5E-763DAE469166}"/>
              </a:ext>
            </a:extLst>
          </p:cNvPr>
          <p:cNvCxnSpPr/>
          <p:nvPr/>
        </p:nvCxnSpPr>
        <p:spPr>
          <a:xfrm>
            <a:off x="1159716" y="44514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FF286EA6-FD9C-AA4D-8A67-A375807229F2}"/>
              </a:ext>
            </a:extLst>
          </p:cNvPr>
          <p:cNvCxnSpPr/>
          <p:nvPr/>
        </p:nvCxnSpPr>
        <p:spPr>
          <a:xfrm>
            <a:off x="1159716" y="4615136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899A1BEA-B617-D44E-B5D3-FD8AD38C31DA}"/>
              </a:ext>
            </a:extLst>
          </p:cNvPr>
          <p:cNvCxnSpPr/>
          <p:nvPr/>
        </p:nvCxnSpPr>
        <p:spPr>
          <a:xfrm>
            <a:off x="1159716" y="4767536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F0E579F0-5D5F-F147-B5A2-FDDE2F4338AC}"/>
              </a:ext>
            </a:extLst>
          </p:cNvPr>
          <p:cNvCxnSpPr/>
          <p:nvPr/>
        </p:nvCxnSpPr>
        <p:spPr>
          <a:xfrm>
            <a:off x="1159716" y="493122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96915C1-80A3-2040-8661-C72041C861D1}"/>
              </a:ext>
            </a:extLst>
          </p:cNvPr>
          <p:cNvCxnSpPr/>
          <p:nvPr/>
        </p:nvCxnSpPr>
        <p:spPr>
          <a:xfrm>
            <a:off x="1159716" y="5072336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9AE8D7D3-3303-5F40-9F45-E39320B62E92}"/>
              </a:ext>
            </a:extLst>
          </p:cNvPr>
          <p:cNvCxnSpPr/>
          <p:nvPr/>
        </p:nvCxnSpPr>
        <p:spPr>
          <a:xfrm>
            <a:off x="1159716" y="523602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1">
            <a:extLst>
              <a:ext uri="{FF2B5EF4-FFF2-40B4-BE49-F238E27FC236}">
                <a16:creationId xmlns:a16="http://schemas.microsoft.com/office/drawing/2014/main" id="{5F979AFE-C38B-0F46-8226-08E5F71CD7C2}"/>
              </a:ext>
            </a:extLst>
          </p:cNvPr>
          <p:cNvCxnSpPr/>
          <p:nvPr/>
        </p:nvCxnSpPr>
        <p:spPr>
          <a:xfrm>
            <a:off x="1159716" y="54110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2">
            <a:extLst>
              <a:ext uri="{FF2B5EF4-FFF2-40B4-BE49-F238E27FC236}">
                <a16:creationId xmlns:a16="http://schemas.microsoft.com/office/drawing/2014/main" id="{CC175063-6825-AA46-BB02-8E27581F0EA4}"/>
              </a:ext>
            </a:extLst>
          </p:cNvPr>
          <p:cNvCxnSpPr/>
          <p:nvPr/>
        </p:nvCxnSpPr>
        <p:spPr>
          <a:xfrm>
            <a:off x="1159716" y="55634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3">
            <a:extLst>
              <a:ext uri="{FF2B5EF4-FFF2-40B4-BE49-F238E27FC236}">
                <a16:creationId xmlns:a16="http://schemas.microsoft.com/office/drawing/2014/main" id="{7A68C2A7-8A44-0B45-AE25-9ECCFFA6B972}"/>
              </a:ext>
            </a:extLst>
          </p:cNvPr>
          <p:cNvCxnSpPr/>
          <p:nvPr/>
        </p:nvCxnSpPr>
        <p:spPr>
          <a:xfrm>
            <a:off x="1159716" y="57158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4">
            <a:extLst>
              <a:ext uri="{FF2B5EF4-FFF2-40B4-BE49-F238E27FC236}">
                <a16:creationId xmlns:a16="http://schemas.microsoft.com/office/drawing/2014/main" id="{14F61251-19A6-5B42-A669-81BD1C965809}"/>
              </a:ext>
            </a:extLst>
          </p:cNvPr>
          <p:cNvCxnSpPr/>
          <p:nvPr/>
        </p:nvCxnSpPr>
        <p:spPr>
          <a:xfrm>
            <a:off x="1159716" y="58682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5">
            <a:extLst>
              <a:ext uri="{FF2B5EF4-FFF2-40B4-BE49-F238E27FC236}">
                <a16:creationId xmlns:a16="http://schemas.microsoft.com/office/drawing/2014/main" id="{0AD7B644-149C-274E-AA3C-53A50CA85DEB}"/>
              </a:ext>
            </a:extLst>
          </p:cNvPr>
          <p:cNvCxnSpPr/>
          <p:nvPr/>
        </p:nvCxnSpPr>
        <p:spPr>
          <a:xfrm>
            <a:off x="1159716" y="6031892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>
            <a:extLst>
              <a:ext uri="{FF2B5EF4-FFF2-40B4-BE49-F238E27FC236}">
                <a16:creationId xmlns:a16="http://schemas.microsoft.com/office/drawing/2014/main" id="{C4C20578-66FB-2E43-8E01-74BC655872CD}"/>
              </a:ext>
            </a:extLst>
          </p:cNvPr>
          <p:cNvCxnSpPr/>
          <p:nvPr/>
        </p:nvCxnSpPr>
        <p:spPr>
          <a:xfrm>
            <a:off x="1159716" y="6184292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0B04D82-A873-534C-9688-605FE53F5002}"/>
              </a:ext>
            </a:extLst>
          </p:cNvPr>
          <p:cNvSpPr txBox="1"/>
          <p:nvPr/>
        </p:nvSpPr>
        <p:spPr>
          <a:xfrm>
            <a:off x="2910601" y="3622133"/>
            <a:ext cx="5690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반복</a:t>
            </a:r>
            <a:r>
              <a:rPr kumimoji="1" lang="ko-KR" altLang="en-US" b="1" dirty="0"/>
              <a:t> 작업 </a:t>
            </a:r>
            <a:r>
              <a:rPr kumimoji="1" lang="en-US" altLang="ko-KR" b="1" dirty="0"/>
              <a:t>(Loop)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컴퓨터에서 가장 많이 하는 것은 이러한 반복 작업이다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46B04-071B-E645-A1B8-DE5FE8204998}"/>
              </a:ext>
            </a:extLst>
          </p:cNvPr>
          <p:cNvSpPr txBox="1"/>
          <p:nvPr/>
        </p:nvSpPr>
        <p:spPr>
          <a:xfrm>
            <a:off x="2910601" y="5501901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지금</a:t>
            </a:r>
            <a:r>
              <a:rPr kumimoji="1" lang="ko-KR" altLang="en-US" dirty="0"/>
              <a:t> 현재는 단순히 파일 안의 결과를 출력만 하였지만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이를 이용하여 다운로드 받도록 고쳐보자 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3B019-12A0-4B46-88A9-6714B9938DE0}"/>
              </a:ext>
            </a:extLst>
          </p:cNvPr>
          <p:cNvSpPr txBox="1"/>
          <p:nvPr/>
        </p:nvSpPr>
        <p:spPr>
          <a:xfrm>
            <a:off x="2252775" y="6536267"/>
            <a:ext cx="463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nano</a:t>
            </a:r>
            <a:r>
              <a:rPr kumimoji="1" lang="en-US" altLang="ko-Kore-KR" b="1" dirty="0"/>
              <a:t> list </a:t>
            </a:r>
            <a:r>
              <a:rPr kumimoji="1" lang="ko-Kore-KR" altLang="en-US" b="1" dirty="0"/>
              <a:t>로</a:t>
            </a:r>
            <a:r>
              <a:rPr kumimoji="1" lang="ko-KR" altLang="en-US" b="1" dirty="0"/>
              <a:t> 이전의 스크립트를 다시 열어서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6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 수정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230" y="251300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uniport id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보여준 다음에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230" y="906764"/>
            <a:ext cx="7215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www.uniprot.org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uniprot</a:t>
            </a:r>
            <a:r>
              <a:rPr lang="en" altLang="ko-Kore-KR" dirty="0">
                <a:latin typeface="Courier" pitchFamily="2" charset="0"/>
              </a:rPr>
              <a:t>/$</a:t>
            </a:r>
            <a:r>
              <a:rPr lang="en" altLang="ko-Kore-KR" dirty="0" err="1">
                <a:latin typeface="Courier" pitchFamily="2" charset="0"/>
              </a:rPr>
              <a:t>p.fasta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230" y="2853780"/>
            <a:ext cx="534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각각의 </a:t>
            </a:r>
            <a:r>
              <a:rPr lang="en-US" altLang="ko-KR" b="1" dirty="0">
                <a:solidFill>
                  <a:srgbClr val="FF0000"/>
                </a:solidFill>
              </a:rPr>
              <a:t>uniport id </a:t>
            </a:r>
            <a:r>
              <a:rPr lang="ko-KR" altLang="en-US" b="1" dirty="0">
                <a:solidFill>
                  <a:srgbClr val="FF0000"/>
                </a:solidFill>
              </a:rPr>
              <a:t>에 해당하는 </a:t>
            </a:r>
            <a:r>
              <a:rPr lang="en-US" altLang="ko-KR" b="1" dirty="0" err="1">
                <a:solidFill>
                  <a:srgbClr val="FF0000"/>
                </a:solidFill>
              </a:rPr>
              <a:t>fasta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다운로드한다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7837" y="3933222"/>
            <a:ext cx="495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b="1" dirty="0">
                <a:solidFill>
                  <a:srgbClr val="FF0000"/>
                </a:solidFill>
              </a:rPr>
              <a:t>/P59594</a:t>
            </a:r>
            <a:r>
              <a:rPr lang="en-US" dirty="0"/>
              <a:t>.fasta”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398" y="3767820"/>
            <a:ext cx="4255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P59594</a:t>
            </a:r>
          </a:p>
          <a:p>
            <a:r>
              <a:rPr lang="en" altLang="ko-Kore-KR" sz="1100" dirty="0">
                <a:latin typeface="Courier" pitchFamily="2" charset="0"/>
              </a:rPr>
              <a:t>Q0Q475</a:t>
            </a:r>
          </a:p>
          <a:p>
            <a:r>
              <a:rPr lang="en" altLang="ko-Kore-KR" sz="1100" dirty="0">
                <a:latin typeface="Courier" pitchFamily="2" charset="0"/>
              </a:rPr>
              <a:t>Q3I5J5</a:t>
            </a:r>
          </a:p>
          <a:p>
            <a:r>
              <a:rPr lang="en" altLang="ko-Kore-KR" sz="1100" dirty="0">
                <a:latin typeface="Courier" pitchFamily="2" charset="0"/>
              </a:rPr>
              <a:t>Q3LZX1</a:t>
            </a:r>
          </a:p>
          <a:p>
            <a:r>
              <a:rPr lang="en" altLang="ko-Kore-KR" sz="1100" dirty="0">
                <a:latin typeface="Courier" pitchFamily="2" charset="0"/>
              </a:rPr>
              <a:t>A3EXG6</a:t>
            </a:r>
          </a:p>
          <a:p>
            <a:r>
              <a:rPr lang="en" altLang="ko-Kore-KR" sz="1100" dirty="0">
                <a:latin typeface="Courier" pitchFamily="2" charset="0"/>
              </a:rPr>
              <a:t>A3EXD0</a:t>
            </a:r>
          </a:p>
          <a:p>
            <a:r>
              <a:rPr lang="en" altLang="ko-Kore-KR" sz="1100" dirty="0">
                <a:latin typeface="Courier" pitchFamily="2" charset="0"/>
              </a:rPr>
              <a:t>Q0Q4F2</a:t>
            </a:r>
          </a:p>
          <a:p>
            <a:r>
              <a:rPr lang="en" altLang="ko-Kore-KR" sz="1100" dirty="0">
                <a:latin typeface="Courier" pitchFamily="2" charset="0"/>
              </a:rPr>
              <a:t>A3EX94</a:t>
            </a:r>
          </a:p>
          <a:p>
            <a:r>
              <a:rPr lang="en" altLang="ko-Kore-KR" sz="1100" dirty="0">
                <a:latin typeface="Courier" pitchFamily="2" charset="0"/>
              </a:rPr>
              <a:t>K9N5Q8</a:t>
            </a:r>
          </a:p>
          <a:p>
            <a:r>
              <a:rPr lang="en" altLang="ko-Kore-KR" sz="1100" dirty="0">
                <a:latin typeface="Courier" pitchFamily="2" charset="0"/>
              </a:rPr>
              <a:t>P11225</a:t>
            </a:r>
          </a:p>
          <a:p>
            <a:r>
              <a:rPr lang="en" altLang="ko-Kore-KR" sz="1100" dirty="0">
                <a:latin typeface="Courier" pitchFamily="2" charset="0"/>
              </a:rPr>
              <a:t>P11224</a:t>
            </a:r>
          </a:p>
          <a:p>
            <a:r>
              <a:rPr lang="en" altLang="ko-Kore-KR" sz="1100" dirty="0">
                <a:latin typeface="Courier" pitchFamily="2" charset="0"/>
              </a:rPr>
              <a:t>P25192</a:t>
            </a:r>
          </a:p>
          <a:p>
            <a:r>
              <a:rPr lang="en" altLang="ko-Kore-KR" sz="1100" dirty="0">
                <a:latin typeface="Courier" pitchFamily="2" charset="0"/>
              </a:rPr>
              <a:t>Q9QAQ8</a:t>
            </a:r>
          </a:p>
          <a:p>
            <a:r>
              <a:rPr lang="en" altLang="ko-Kore-KR" sz="1100" dirty="0">
                <a:latin typeface="Courier" pitchFamily="2" charset="0"/>
              </a:rPr>
              <a:t>Q91A26</a:t>
            </a:r>
          </a:p>
          <a:p>
            <a:r>
              <a:rPr lang="en" altLang="ko-Kore-KR" sz="1100" dirty="0">
                <a:latin typeface="Courier" pitchFamily="2" charset="0"/>
              </a:rPr>
              <a:t>Q9QAR5</a:t>
            </a:r>
          </a:p>
          <a:p>
            <a:r>
              <a:rPr lang="en" altLang="ko-Kore-KR" sz="1100" dirty="0">
                <a:latin typeface="Courier" pitchFamily="2" charset="0"/>
              </a:rPr>
              <a:t>Q8V436</a:t>
            </a:r>
          </a:p>
          <a:p>
            <a:r>
              <a:rPr lang="en" altLang="ko-Kore-KR" sz="1100" dirty="0">
                <a:latin typeface="Courier" pitchFamily="2" charset="0"/>
              </a:rPr>
              <a:t>P25190</a:t>
            </a:r>
          </a:p>
          <a:p>
            <a:r>
              <a:rPr lang="en" altLang="ko-Kore-KR" sz="1100" dirty="0">
                <a:latin typeface="Courier" pitchFamily="2" charset="0"/>
              </a:rPr>
              <a:t>P25194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7837" y="4196910"/>
            <a:ext cx="50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Q0Q475</a:t>
            </a:r>
            <a:r>
              <a:rPr lang="en-US" dirty="0"/>
              <a:t>.fasta”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7837" y="4488225"/>
            <a:ext cx="488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Q3I5J5</a:t>
            </a:r>
            <a:r>
              <a:rPr lang="en-US" dirty="0"/>
              <a:t>.fasta”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383188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uniprot.txt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AE6C-2BC4-8744-84D6-3A0FF8AB43DE}"/>
              </a:ext>
            </a:extLst>
          </p:cNvPr>
          <p:cNvSpPr txBox="1"/>
          <p:nvPr/>
        </p:nvSpPr>
        <p:spPr>
          <a:xfrm>
            <a:off x="3943948" y="4847262"/>
            <a:ext cx="2423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7" grpId="0"/>
      <p:bldP spid="18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1733" y="486627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스크립트를 실행하면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50B27-34D0-3E42-B949-1D56EDED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855959"/>
            <a:ext cx="4724400" cy="3809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2DE42-EED3-D04A-B0D4-8767B81BF614}"/>
              </a:ext>
            </a:extLst>
          </p:cNvPr>
          <p:cNvSpPr txBox="1"/>
          <p:nvPr/>
        </p:nvSpPr>
        <p:spPr>
          <a:xfrm>
            <a:off x="5317066" y="2760843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파일을 다운받고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12" name="그림 11" descr="텍스트, 점수판, 명판, 테이블이(가) 표시된 사진&#10;&#10;자동 생성된 설명">
            <a:extLst>
              <a:ext uri="{FF2B5EF4-FFF2-40B4-BE49-F238E27FC236}">
                <a16:creationId xmlns:a16="http://schemas.microsoft.com/office/drawing/2014/main" id="{A3292BB7-3FF0-F94D-B27C-72E3023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4834673"/>
            <a:ext cx="4724400" cy="1941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456A7-8734-9F45-9B99-83360F661859}"/>
              </a:ext>
            </a:extLst>
          </p:cNvPr>
          <p:cNvSpPr txBox="1"/>
          <p:nvPr/>
        </p:nvSpPr>
        <p:spPr>
          <a:xfrm>
            <a:off x="5317066" y="5435888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수많은 파일을 한번에 다운로드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16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>
                <a:latin typeface="Arial"/>
                <a:cs typeface="Arial"/>
              </a:rPr>
              <a:t>검색과 다운받기를 합쳐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947" y="2687029"/>
            <a:ext cx="8366393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200" b="1" dirty="0" err="1">
                <a:solidFill>
                  <a:srgbClr val="FF0000"/>
                </a:solidFill>
                <a:latin typeface="Courier" pitchFamily="2" charset="0"/>
              </a:rPr>
              <a:t>num_threads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 16 </a:t>
            </a:r>
            <a:r>
              <a:rPr lang="en" altLang="ko-Kore-KR" sz="1200" b="1" dirty="0">
                <a:latin typeface="Courier" pitchFamily="2" charset="0"/>
              </a:rPr>
              <a:t>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370" y="5386853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</a:t>
            </a:r>
            <a:r>
              <a:rPr lang="ko-KR" altLang="en-US" dirty="0"/>
              <a:t>는 코멘트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4370" y="6588163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blalist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FASTA</a:t>
            </a:r>
            <a:r>
              <a:rPr lang="en-US" altLang="ko-KR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파일이름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7B8C1-8DEE-DE4E-B3E2-599348A18DB7}"/>
              </a:ext>
            </a:extLst>
          </p:cNvPr>
          <p:cNvSpPr txBox="1"/>
          <p:nvPr/>
        </p:nvSpPr>
        <p:spPr>
          <a:xfrm>
            <a:off x="575228" y="1227921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Courier" pitchFamily="2" charset="0"/>
              </a:rPr>
              <a:t>cat </a:t>
            </a:r>
            <a:r>
              <a:rPr kumimoji="1" lang="en-US" altLang="ko-Kore-KR" b="1" dirty="0" err="1">
                <a:latin typeface="Courier" pitchFamily="2" charset="0"/>
              </a:rPr>
              <a:t>bla</a:t>
            </a:r>
            <a:r>
              <a:rPr kumimoji="1" lang="en-US" altLang="ko-Kore-KR" b="1" dirty="0">
                <a:latin typeface="Courier" pitchFamily="2" charset="0"/>
              </a:rPr>
              <a:t> list &gt; </a:t>
            </a:r>
            <a:r>
              <a:rPr kumimoji="1" lang="en-US" altLang="ko-Kore-KR" b="1" dirty="0" err="1">
                <a:latin typeface="Courier" pitchFamily="2" charset="0"/>
              </a:rPr>
              <a:t>blalist</a:t>
            </a:r>
            <a:endParaRPr kumimoji="1" lang="ko-Kore-KR" altLang="en-US" b="1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26F9-F7B0-B04C-A2A7-F0A4FCB87CED}"/>
              </a:ext>
            </a:extLst>
          </p:cNvPr>
          <p:cNvSpPr txBox="1"/>
          <p:nvPr/>
        </p:nvSpPr>
        <p:spPr>
          <a:xfrm>
            <a:off x="5441868" y="1412587"/>
            <a:ext cx="32832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멀티코어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CPU</a:t>
            </a:r>
            <a:r>
              <a:rPr kumimoji="1" lang="ko-KR" altLang="en-US" b="1" dirty="0"/>
              <a:t>의 경우</a:t>
            </a:r>
            <a:endParaRPr kumimoji="1" lang="en-US" altLang="ko-KR" b="1" dirty="0"/>
          </a:p>
          <a:p>
            <a:r>
              <a:rPr kumimoji="1" lang="ko-KR" altLang="en-US" b="1" dirty="0"/>
              <a:t>이 수치를 늘린다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만약 </a:t>
            </a:r>
            <a:r>
              <a:rPr kumimoji="1" lang="en-US" altLang="ko-KR" b="1" dirty="0"/>
              <a:t>4</a:t>
            </a:r>
            <a:r>
              <a:rPr kumimoji="1" lang="ko-KR" altLang="en-US" b="1" dirty="0"/>
              <a:t>코어 </a:t>
            </a:r>
            <a:r>
              <a:rPr kumimoji="1" lang="en-US" altLang="ko-KR" b="1" dirty="0"/>
              <a:t>CPU</a:t>
            </a:r>
            <a:r>
              <a:rPr kumimoji="1" lang="ko-KR" altLang="en-US" b="1" dirty="0"/>
              <a:t>이고</a:t>
            </a:r>
            <a:endParaRPr kumimoji="1" lang="en-US" altLang="ko-KR" b="1" dirty="0"/>
          </a:p>
          <a:p>
            <a:r>
              <a:rPr kumimoji="1" lang="ko-KR" altLang="en-US" b="1" dirty="0" err="1"/>
              <a:t>하이퍼쓰레딩이</a:t>
            </a:r>
            <a:r>
              <a:rPr kumimoji="1" lang="ko-KR" altLang="en-US" b="1" dirty="0"/>
              <a:t> 적용될 때는</a:t>
            </a:r>
            <a:r>
              <a:rPr kumimoji="1" lang="en-US" altLang="ko-KR" b="1" dirty="0"/>
              <a:t> 8 </a:t>
            </a:r>
          </a:p>
          <a:p>
            <a:endParaRPr kumimoji="1"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EC776-BB92-D849-8275-16269A106153}"/>
              </a:ext>
            </a:extLst>
          </p:cNvPr>
          <p:cNvSpPr txBox="1"/>
          <p:nvPr/>
        </p:nvSpPr>
        <p:spPr>
          <a:xfrm>
            <a:off x="558670" y="611578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urier" pitchFamily="2" charset="0"/>
              </a:rPr>
              <a:t>chmod</a:t>
            </a:r>
            <a:r>
              <a:rPr kumimoji="1" lang="en-US" altLang="ko-Kore-KR" dirty="0">
                <a:latin typeface="Courier" pitchFamily="2" charset="0"/>
              </a:rPr>
              <a:t> +x </a:t>
            </a:r>
            <a:r>
              <a:rPr kumimoji="1" lang="en-US" altLang="ko-Kore-KR" dirty="0" err="1">
                <a:latin typeface="Courier" pitchFamily="2" charset="0"/>
              </a:rPr>
              <a:t>blalist</a:t>
            </a:r>
            <a:endParaRPr kumimoji="1" lang="ko-Kore-KR" alt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Blastp</a:t>
            </a:r>
            <a:r>
              <a:rPr lang="en-US" dirty="0"/>
              <a:t> with </a:t>
            </a:r>
            <a:r>
              <a:rPr lang="en-US" dirty="0" err="1"/>
              <a:t>swissprot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MSA with </a:t>
            </a:r>
            <a:r>
              <a:rPr lang="en-US" dirty="0" err="1"/>
              <a:t>clustalo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06AED5-664C-4F42-930E-D0592C7B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</a:t>
            </a:r>
            <a:r>
              <a:rPr lang="en-US" altLang="ko-KR" sz="3600" b="1" dirty="0" err="1">
                <a:latin typeface="Arial"/>
                <a:cs typeface="Arial"/>
              </a:rPr>
              <a:t>clustalo</a:t>
            </a:r>
            <a:r>
              <a:rPr lang="ko-KR" altLang="en-US" sz="3600" b="1" dirty="0">
                <a:latin typeface="Arial"/>
                <a:cs typeface="Arial"/>
              </a:rPr>
              <a:t>에도 </a:t>
            </a:r>
            <a:r>
              <a:rPr lang="en-US" altLang="ko-KR" sz="3600" b="1" dirty="0">
                <a:latin typeface="Arial"/>
                <a:cs typeface="Arial"/>
              </a:rPr>
              <a:t>path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설정해 보자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AA032-089B-8643-B0BD-400E6A0ECE11}"/>
              </a:ext>
            </a:extLst>
          </p:cNvPr>
          <p:cNvSpPr txBox="1"/>
          <p:nvPr/>
        </p:nvSpPr>
        <p:spPr>
          <a:xfrm>
            <a:off x="457200" y="1417638"/>
            <a:ext cx="681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지난</a:t>
            </a:r>
            <a:r>
              <a:rPr kumimoji="1" lang="ko-KR" altLang="en-US" dirty="0"/>
              <a:t> 시간에 다운로드한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적절한 디렉토리로 옮기고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57AC7-6E5C-8C41-B457-E4FD47959F30}"/>
              </a:ext>
            </a:extLst>
          </p:cNvPr>
          <p:cNvSpPr txBox="1"/>
          <p:nvPr/>
        </p:nvSpPr>
        <p:spPr>
          <a:xfrm>
            <a:off x="609600" y="2015066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cd ~</a:t>
            </a:r>
          </a:p>
          <a:p>
            <a:r>
              <a:rPr kumimoji="1" lang="en-US" altLang="ko-Kore-KR" dirty="0" err="1">
                <a:latin typeface="Courier" pitchFamily="2" charset="0"/>
              </a:rPr>
              <a:t>mkdir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cp &lt;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r>
              <a:rPr kumimoji="1" lang="en-US" altLang="ko-Kore-KR" dirty="0">
                <a:latin typeface="Courier" pitchFamily="2" charset="0"/>
              </a:rPr>
              <a:t>&gt; ~/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5B1C2-1F31-C440-B0FE-37AD3728367B}"/>
              </a:ext>
            </a:extLst>
          </p:cNvPr>
          <p:cNvSpPr txBox="1"/>
          <p:nvPr/>
        </p:nvSpPr>
        <p:spPr>
          <a:xfrm>
            <a:off x="478020" y="4133968"/>
            <a:ext cx="85940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export BLAST=/Users/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/blast/ncbi-blast-2.10.0+/bin</a:t>
            </a:r>
          </a:p>
          <a:p>
            <a:r>
              <a:rPr lang="en" altLang="ko-Kore-KR" dirty="0">
                <a:latin typeface="Courier" pitchFamily="2" charset="0"/>
              </a:rPr>
              <a:t>export BLASTDB=/Users/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/blast/ncbi-blast-2.10.0+/</a:t>
            </a:r>
            <a:r>
              <a:rPr lang="en" altLang="ko-Kore-KR" dirty="0" err="1">
                <a:latin typeface="Courier" pitchFamily="2" charset="0"/>
              </a:rPr>
              <a:t>db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CLUSTALO=/Users/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PATH=$BLAST:$CLUSTALO:$PATH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C9362-1363-BA4D-B5A9-D4BFF2A5A77B}"/>
              </a:ext>
            </a:extLst>
          </p:cNvPr>
          <p:cNvSpPr txBox="1"/>
          <p:nvPr/>
        </p:nvSpPr>
        <p:spPr>
          <a:xfrm>
            <a:off x="609600" y="3514467"/>
            <a:ext cx="58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유닉스의 경우 앞에서 배운 것과 유사하게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bashrc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6FFAB-785C-8A48-BAD1-1BA4D9822182}"/>
              </a:ext>
            </a:extLst>
          </p:cNvPr>
          <p:cNvSpPr txBox="1"/>
          <p:nvPr/>
        </p:nvSpPr>
        <p:spPr>
          <a:xfrm>
            <a:off x="609600" y="5769132"/>
            <a:ext cx="790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윈도우에서는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clustalo.exe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*.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모두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디렉토리에 옮기고</a:t>
            </a:r>
            <a:endParaRPr kumimoji="1" lang="en-US" altLang="ko-KR" dirty="0"/>
          </a:p>
          <a:p>
            <a:r>
              <a:rPr kumimoji="1" lang="en-US" altLang="ko-KR" dirty="0"/>
              <a:t>PATH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7162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E62469B-302F-B248-8C2B-B962B535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32667" cy="37042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6C41621-F840-814A-A24D-D14D8DA5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7" y="-1"/>
            <a:ext cx="3194645" cy="370426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F69AFE-1567-FA43-B8AC-23BA7B55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99" y="2028899"/>
            <a:ext cx="4702101" cy="47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299" y="318449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이번 주에는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2524314"/>
            <a:ext cx="9264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 결과를 해석하고 원하는 데이터만을 추출하기 위하여 필요한 유닉스 명령어를 배운다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여러 명령어를 합쳐서 한번에 수행될 수 있도록 하는 </a:t>
            </a:r>
            <a:r>
              <a:rPr lang="en-US" altLang="ko-KR" b="1" dirty="0">
                <a:latin typeface="Arial"/>
                <a:cs typeface="Arial"/>
              </a:rPr>
              <a:t>‘</a:t>
            </a:r>
            <a:r>
              <a:rPr lang="ko-KR" altLang="en-US" b="1" dirty="0">
                <a:latin typeface="Arial"/>
                <a:cs typeface="Arial"/>
              </a:rPr>
              <a:t>쉘 스크립트</a:t>
            </a:r>
            <a:r>
              <a:rPr lang="en-US" altLang="ko-KR" b="1" dirty="0">
                <a:latin typeface="Arial"/>
                <a:cs typeface="Arial"/>
              </a:rPr>
              <a:t>’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(Shell Script)</a:t>
            </a:r>
          </a:p>
          <a:p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배운다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이를 이용하여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로 특정한 서열을 검색하고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이를 </a:t>
            </a:r>
            <a:r>
              <a:rPr lang="en-US" altLang="ko-KR" b="1" dirty="0" err="1">
                <a:latin typeface="Arial"/>
                <a:cs typeface="Arial"/>
              </a:rPr>
              <a:t>Clustalo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로 </a:t>
            </a:r>
            <a:r>
              <a:rPr lang="en-US" altLang="ko-KR" b="1" dirty="0">
                <a:latin typeface="Arial"/>
                <a:cs typeface="Arial"/>
              </a:rPr>
              <a:t>MSA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만드는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과정을 자동화해보자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B5827-4EC2-F74E-A3A3-3B9911AFEB38}"/>
              </a:ext>
            </a:extLst>
          </p:cNvPr>
          <p:cNvSpPr txBox="1"/>
          <p:nvPr/>
        </p:nvSpPr>
        <p:spPr>
          <a:xfrm>
            <a:off x="444500" y="1709961"/>
            <a:ext cx="792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 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자신의 개인 컴퓨터에 설치하고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자신만의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만드는 것을 배운다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0973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F0E0AA-1675-2944-A865-289786A16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스크립트를 수정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57C5-E216-7748-AA53-941436696233}"/>
              </a:ext>
            </a:extLst>
          </p:cNvPr>
          <p:cNvSpPr txBox="1"/>
          <p:nvPr/>
        </p:nvSpPr>
        <p:spPr>
          <a:xfrm>
            <a:off x="320407" y="1905506"/>
            <a:ext cx="83663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-</a:t>
            </a:r>
            <a:r>
              <a:rPr lang="en" altLang="ko-Kore-KR" sz="1200" b="1" dirty="0" err="1">
                <a:latin typeface="Courier" pitchFamily="2" charset="0"/>
              </a:rPr>
              <a:t>num_threads</a:t>
            </a:r>
            <a:r>
              <a:rPr lang="en" altLang="ko-Kore-KR" sz="1200" b="1" dirty="0">
                <a:latin typeface="Courier" pitchFamily="2" charset="0"/>
              </a:rPr>
              <a:t> 16 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run </a:t>
            </a:r>
            <a:r>
              <a:rPr lang="en" altLang="ko-Kore-KR" sz="1200" b="1" dirty="0" err="1">
                <a:latin typeface="Courier" pitchFamily="2" charset="0"/>
              </a:rPr>
              <a:t>clustal</a:t>
            </a:r>
            <a:r>
              <a:rPr lang="en" altLang="ko-Kore-KR" sz="1200" b="1" dirty="0">
                <a:latin typeface="Courier" pitchFamily="2" charset="0"/>
              </a:rPr>
              <a:t> Omega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cat *.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fasta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endParaRPr lang="en-US" altLang="ko-Kore-KR" sz="1200" b="1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clustalo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–I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-o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align.fa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–thread 16</a:t>
            </a:r>
            <a:endParaRPr lang="ko-Kore-KR" altLang="en-US" sz="1200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8E454-545A-3346-97D6-00038C2AB640}"/>
              </a:ext>
            </a:extLst>
          </p:cNvPr>
          <p:cNvSpPr txBox="1"/>
          <p:nvPr/>
        </p:nvSpPr>
        <p:spPr>
          <a:xfrm>
            <a:off x="491067" y="5977467"/>
            <a:ext cx="778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blalist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BA8F1-126F-B64C-8D8B-F7FC0D4FA848}"/>
              </a:ext>
            </a:extLst>
          </p:cNvPr>
          <p:cNvSpPr txBox="1"/>
          <p:nvPr/>
        </p:nvSpPr>
        <p:spPr>
          <a:xfrm>
            <a:off x="372533" y="5672667"/>
            <a:ext cx="799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Thread </a:t>
            </a:r>
            <a:r>
              <a:rPr kumimoji="1" lang="ko-KR" altLang="en-US" dirty="0"/>
              <a:t>는 자신이 사용하는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코어 숫자에 맞게 적절한 숫자를 넣을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2191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FAC11-AB1F-CF49-A4B8-83D1324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결과물을 확인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07B3EC-72E4-EB40-BC3D-BBD8094D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58" y="1283566"/>
            <a:ext cx="5992283" cy="5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4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5F3FC-C706-E24F-BCA0-6FE35923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많은 </a:t>
            </a:r>
            <a:r>
              <a:rPr lang="en-US" altLang="ko-KR" sz="3600" b="1" dirty="0">
                <a:latin typeface="Arial"/>
                <a:cs typeface="Arial"/>
              </a:rPr>
              <a:t>FASTA </a:t>
            </a:r>
            <a:r>
              <a:rPr lang="ko-KR" altLang="en-US" sz="3600" b="1" dirty="0">
                <a:latin typeface="Arial"/>
                <a:cs typeface="Arial"/>
              </a:rPr>
              <a:t>파일 중에서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컴퓨터, 기타이(가) 표시된 사진&#10;&#10;자동 생성된 설명">
            <a:extLst>
              <a:ext uri="{FF2B5EF4-FFF2-40B4-BE49-F238E27FC236}">
                <a16:creationId xmlns:a16="http://schemas.microsoft.com/office/drawing/2014/main" id="{41EE3212-38A3-744E-B389-CE505610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172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CC2E3-4820-F046-A20E-F73C51443992}"/>
              </a:ext>
            </a:extLst>
          </p:cNvPr>
          <p:cNvSpPr txBox="1"/>
          <p:nvPr/>
        </p:nvSpPr>
        <p:spPr>
          <a:xfrm>
            <a:off x="392542" y="3393246"/>
            <a:ext cx="829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많은 텍스트 파일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긴 하나의 텍스트 파일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에서 원하는 내용만을 검색하려면</a:t>
            </a:r>
            <a:endParaRPr kumimoji="1" lang="en-US" altLang="ko-KR" dirty="0"/>
          </a:p>
          <a:p>
            <a:r>
              <a:rPr kumimoji="1" lang="ko-KR" altLang="en-US" dirty="0"/>
              <a:t>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644D-2F69-A44D-B848-39C119A9936B}"/>
              </a:ext>
            </a:extLst>
          </p:cNvPr>
          <p:cNvSpPr txBox="1"/>
          <p:nvPr/>
        </p:nvSpPr>
        <p:spPr>
          <a:xfrm>
            <a:off x="304800" y="4538133"/>
            <a:ext cx="830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나는 인간과 박쥐 유래의 </a:t>
            </a:r>
            <a:r>
              <a:rPr kumimoji="1" lang="en-US" altLang="ko-KR" dirty="0"/>
              <a:t>coronavirus</a:t>
            </a:r>
            <a:r>
              <a:rPr kumimoji="1" lang="ko-KR" altLang="en-US" dirty="0"/>
              <a:t>만 검색해서 </a:t>
            </a:r>
            <a:r>
              <a:rPr kumimoji="1" lang="en-US" altLang="ko-KR" dirty="0"/>
              <a:t>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싶다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라면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A2199-6E3F-4942-B263-F93F557FD82C}"/>
              </a:ext>
            </a:extLst>
          </p:cNvPr>
          <p:cNvSpPr txBox="1"/>
          <p:nvPr/>
        </p:nvSpPr>
        <p:spPr>
          <a:xfrm>
            <a:off x="2869983" y="593467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이럴</a:t>
            </a:r>
            <a:r>
              <a:rPr kumimoji="1" lang="ko-KR" altLang="en-US" dirty="0"/>
              <a:t> 때 사용 가능한 명령어가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9683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C2FA3-50B0-564B-8E3E-E9201AC0D57F}"/>
              </a:ext>
            </a:extLst>
          </p:cNvPr>
          <p:cNvSpPr txBox="1"/>
          <p:nvPr/>
        </p:nvSpPr>
        <p:spPr>
          <a:xfrm>
            <a:off x="3877734" y="203200"/>
            <a:ext cx="1147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/>
              <a:t>grep </a:t>
            </a:r>
            <a:endParaRPr kumimoji="1" lang="ko-Kore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2F990-10C4-294E-938B-1FF54ACEF825}"/>
              </a:ext>
            </a:extLst>
          </p:cNvPr>
          <p:cNvSpPr txBox="1"/>
          <p:nvPr/>
        </p:nvSpPr>
        <p:spPr>
          <a:xfrm>
            <a:off x="508000" y="1388533"/>
            <a:ext cx="262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grep “</a:t>
            </a:r>
            <a:r>
              <a:rPr kumimoji="1" lang="ko-KR" altLang="en-US" dirty="0"/>
              <a:t>찾을 텍스트 내용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049DE-EEC6-FE4E-A58D-B9920F67A905}"/>
              </a:ext>
            </a:extLst>
          </p:cNvPr>
          <p:cNvSpPr txBox="1"/>
          <p:nvPr/>
        </p:nvSpPr>
        <p:spPr>
          <a:xfrm>
            <a:off x="3335867" y="138853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찾을 대상이 되는 파일 이름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8624-C4AB-A641-B9EE-EA2EF0E8AB23}"/>
              </a:ext>
            </a:extLst>
          </p:cNvPr>
          <p:cNvSpPr txBox="1"/>
          <p:nvPr/>
        </p:nvSpPr>
        <p:spPr>
          <a:xfrm>
            <a:off x="234954" y="1993268"/>
            <a:ext cx="620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FASTA </a:t>
            </a:r>
            <a:r>
              <a:rPr kumimoji="1" lang="ko-KR" altLang="en-US" dirty="0"/>
              <a:t>파일은 헤더 </a:t>
            </a:r>
            <a:r>
              <a:rPr kumimoji="1" lang="en-US" altLang="ko-KR" dirty="0"/>
              <a:t>(&gt;</a:t>
            </a:r>
            <a:r>
              <a:rPr kumimoji="1" lang="ko-KR" altLang="en-US" dirty="0"/>
              <a:t> 로 시작하는</a:t>
            </a:r>
            <a:r>
              <a:rPr kumimoji="1" lang="en-US" altLang="ko-KR" dirty="0"/>
              <a:t>)</a:t>
            </a:r>
            <a:r>
              <a:rPr kumimoji="1" lang="ko-KR" altLang="en-US" dirty="0"/>
              <a:t> 와 서열로 구성되어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여러 </a:t>
            </a:r>
            <a:r>
              <a:rPr kumimoji="1" lang="en-US" altLang="ko-KR" dirty="0"/>
              <a:t>FASTA </a:t>
            </a:r>
            <a:r>
              <a:rPr kumimoji="1" lang="ko-KR" altLang="en-US" dirty="0"/>
              <a:t>파일의 </a:t>
            </a:r>
            <a:r>
              <a:rPr kumimoji="1" lang="ko-KR" altLang="en-US" dirty="0" err="1"/>
              <a:t>헤더만을</a:t>
            </a:r>
            <a:r>
              <a:rPr kumimoji="1" lang="ko-KR" altLang="en-US" dirty="0"/>
              <a:t> 찾는다면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D1C9B-7636-6E46-8C65-6D61BE9A1DE8}"/>
              </a:ext>
            </a:extLst>
          </p:cNvPr>
          <p:cNvSpPr txBox="1"/>
          <p:nvPr/>
        </p:nvSpPr>
        <p:spPr>
          <a:xfrm>
            <a:off x="497690" y="3059668"/>
            <a:ext cx="1638847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grep “&gt;” </a:t>
            </a:r>
            <a:r>
              <a:rPr kumimoji="1" lang="ko-KR" altLang="en-US" dirty="0"/>
              <a:t>*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fasta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450F30-49F7-3A45-809E-6978ED1C0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4" t="-6200" r="10414" b="39227"/>
          <a:stretch/>
        </p:blipFill>
        <p:spPr>
          <a:xfrm>
            <a:off x="-497690" y="3244334"/>
            <a:ext cx="9144000" cy="33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4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ED237-9AF0-B940-82D3-7F58492B7FC2}"/>
              </a:ext>
            </a:extLst>
          </p:cNvPr>
          <p:cNvSpPr txBox="1"/>
          <p:nvPr/>
        </p:nvSpPr>
        <p:spPr>
          <a:xfrm>
            <a:off x="152400" y="491067"/>
            <a:ext cx="774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Header </a:t>
            </a:r>
            <a:r>
              <a:rPr kumimoji="1" lang="ko-KR" altLang="en-US" b="1" dirty="0"/>
              <a:t>내에 </a:t>
            </a:r>
            <a:r>
              <a:rPr kumimoji="1" lang="en-US" altLang="ko-Kore-KR" b="1" dirty="0"/>
              <a:t>OS=Human </a:t>
            </a:r>
            <a:r>
              <a:rPr kumimoji="1" lang="ko-KR" altLang="en-US" b="1" dirty="0"/>
              <a:t>이라는 것이 있는 파일이 인간 코로나바이러스이다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EBB0-61D3-3541-AEC7-5CC1EB9E8EDA}"/>
              </a:ext>
            </a:extLst>
          </p:cNvPr>
          <p:cNvSpPr txBox="1"/>
          <p:nvPr/>
        </p:nvSpPr>
        <p:spPr>
          <a:xfrm>
            <a:off x="152400" y="98213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이것만을</a:t>
            </a:r>
            <a:r>
              <a:rPr kumimoji="1" lang="ko-KR" altLang="en-US" dirty="0"/>
              <a:t>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F1BCF-40B9-AE4E-975C-5900537801AA}"/>
              </a:ext>
            </a:extLst>
          </p:cNvPr>
          <p:cNvSpPr txBox="1"/>
          <p:nvPr/>
        </p:nvSpPr>
        <p:spPr>
          <a:xfrm>
            <a:off x="304877" y="1473199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   </a:t>
            </a:r>
          </a:p>
          <a:p>
            <a:endParaRPr kumimoji="1" lang="ko-Kore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506E4B7-5E5B-1B48-95BC-01062D98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530"/>
            <a:ext cx="9144000" cy="1222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63C74-5811-854B-8F86-2A9206DA8B8A}"/>
              </a:ext>
            </a:extLst>
          </p:cNvPr>
          <p:cNvSpPr txBox="1"/>
          <p:nvPr/>
        </p:nvSpPr>
        <p:spPr>
          <a:xfrm>
            <a:off x="0" y="3526357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다시 </a:t>
            </a:r>
            <a:r>
              <a:rPr kumimoji="1" lang="en-US" altLang="ko-KR" dirty="0"/>
              <a:t>P15423.fasta </a:t>
            </a:r>
            <a:r>
              <a:rPr kumimoji="1" lang="ko-KR" altLang="en-US" dirty="0"/>
              <a:t>와 같은 파일 이름만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6A003-3F8B-E742-91BD-DCEA07AF4DE9}"/>
              </a:ext>
            </a:extLst>
          </p:cNvPr>
          <p:cNvSpPr txBox="1"/>
          <p:nvPr/>
        </p:nvSpPr>
        <p:spPr>
          <a:xfrm>
            <a:off x="0" y="4079553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cut </a:t>
            </a:r>
            <a:r>
              <a:rPr kumimoji="1" lang="ko-KR" altLang="en-US" dirty="0"/>
              <a:t>명령을 다시 추가하자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E42A9-2150-994F-88A8-6319095C18BB}"/>
              </a:ext>
            </a:extLst>
          </p:cNvPr>
          <p:cNvSpPr txBox="1"/>
          <p:nvPr/>
        </p:nvSpPr>
        <p:spPr>
          <a:xfrm>
            <a:off x="0" y="4632749"/>
            <a:ext cx="749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| cut -d ":" -f 1 </a:t>
            </a:r>
          </a:p>
          <a:p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E158E7-DE1B-314E-AD5D-76F5F46C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4600"/>
            <a:ext cx="688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C9CE89-1D17-774F-BD20-A438E67C8601}"/>
              </a:ext>
            </a:extLst>
          </p:cNvPr>
          <p:cNvSpPr txBox="1"/>
          <p:nvPr/>
        </p:nvSpPr>
        <p:spPr>
          <a:xfrm>
            <a:off x="152400" y="491067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 목록을 저장하려면 이렇게 하면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17941-0DCE-A842-A938-AA2EF48326F5}"/>
              </a:ext>
            </a:extLst>
          </p:cNvPr>
          <p:cNvSpPr txBox="1"/>
          <p:nvPr/>
        </p:nvSpPr>
        <p:spPr>
          <a:xfrm>
            <a:off x="0" y="860399"/>
            <a:ext cx="955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latin typeface="Courier" pitchFamily="2" charset="0"/>
              </a:rPr>
              <a:t>| cut -d ":" -f 1</a:t>
            </a:r>
            <a:r>
              <a:rPr lang="ko-KR" altLang="en-US" b="1" dirty="0">
                <a:latin typeface="Courier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lang="en-US" altLang="ko-KR" b="1" dirty="0" err="1">
                <a:solidFill>
                  <a:srgbClr val="FF0000"/>
                </a:solidFill>
                <a:latin typeface="Courier" pitchFamily="2" charset="0"/>
              </a:rPr>
              <a:t>humanlist.txt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 </a:t>
            </a: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17DF-86CF-E44C-B6FF-FBBC90BC4EB6}"/>
              </a:ext>
            </a:extLst>
          </p:cNvPr>
          <p:cNvSpPr txBox="1"/>
          <p:nvPr/>
        </p:nvSpPr>
        <p:spPr>
          <a:xfrm>
            <a:off x="0" y="1691396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목록에 있는 파일 내용물을 하나로 합치고 싶으면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7EB96-C492-D049-ACD2-7E6278E2332D}"/>
              </a:ext>
            </a:extLst>
          </p:cNvPr>
          <p:cNvSpPr txBox="1"/>
          <p:nvPr/>
        </p:nvSpPr>
        <p:spPr>
          <a:xfrm>
            <a:off x="355600" y="2624667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 cat </a:t>
            </a:r>
            <a:r>
              <a:rPr lang="en" altLang="ko-Kore-KR" dirty="0" err="1">
                <a:latin typeface="Courier" pitchFamily="2" charset="0"/>
              </a:rPr>
              <a:t>humanlist.txt</a:t>
            </a:r>
            <a:r>
              <a:rPr lang="en" altLang="ko-Kore-KR" dirty="0">
                <a:latin typeface="Courier" pitchFamily="2" charset="0"/>
              </a:rPr>
              <a:t> | </a:t>
            </a:r>
            <a:r>
              <a:rPr lang="en" altLang="ko-Kore-KR" dirty="0" err="1">
                <a:latin typeface="Courier" pitchFamily="2" charset="0"/>
              </a:rPr>
              <a:t>xargs</a:t>
            </a:r>
            <a:r>
              <a:rPr lang="en" altLang="ko-Kore-KR" dirty="0">
                <a:latin typeface="Courier" pitchFamily="2" charset="0"/>
              </a:rPr>
              <a:t> cat &gt; </a:t>
            </a:r>
            <a:r>
              <a:rPr lang="en" altLang="ko-Kore-KR" dirty="0" err="1">
                <a:latin typeface="Courier" pitchFamily="2" charset="0"/>
              </a:rPr>
              <a:t>humanfasta.fa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341B9-ACAD-2549-8CE8-04841835EE5F}"/>
              </a:ext>
            </a:extLst>
          </p:cNvPr>
          <p:cNvSpPr txBox="1"/>
          <p:nvPr/>
        </p:nvSpPr>
        <p:spPr>
          <a:xfrm>
            <a:off x="541867" y="306110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humanfasta.fa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F8121-51D6-6C48-9F7F-D3E2F6A7D8EE}"/>
              </a:ext>
            </a:extLst>
          </p:cNvPr>
          <p:cNvSpPr txBox="1"/>
          <p:nvPr/>
        </p:nvSpPr>
        <p:spPr>
          <a:xfrm>
            <a:off x="119824" y="4062400"/>
            <a:ext cx="665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xargs</a:t>
            </a:r>
            <a:r>
              <a:rPr kumimoji="1" lang="en-US" altLang="ko-Kore-KR" b="1" dirty="0"/>
              <a:t> : </a:t>
            </a:r>
            <a:r>
              <a:rPr kumimoji="1" lang="ko-KR" altLang="en-US" b="1" dirty="0"/>
              <a:t>입력으로 받는 파일 목록을 다음의 명령어에 전달해준다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60370-923E-B842-AEC5-381989424B03}"/>
              </a:ext>
            </a:extLst>
          </p:cNvPr>
          <p:cNvSpPr txBox="1"/>
          <p:nvPr/>
        </p:nvSpPr>
        <p:spPr>
          <a:xfrm>
            <a:off x="1114299" y="4694368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아니면 아예 하나의 명령어로 만들면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25128-03BD-B844-A0E2-C26844ED6EC0}"/>
              </a:ext>
            </a:extLst>
          </p:cNvPr>
          <p:cNvSpPr txBox="1"/>
          <p:nvPr/>
        </p:nvSpPr>
        <p:spPr>
          <a:xfrm>
            <a:off x="62673" y="5432104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Courier" pitchFamily="2" charset="0"/>
              </a:rPr>
              <a:t>grep "&gt;" *.</a:t>
            </a:r>
            <a:r>
              <a:rPr lang="en" altLang="ko-Kore-KR" sz="1400" dirty="0" err="1">
                <a:latin typeface="Courier" pitchFamily="2" charset="0"/>
              </a:rPr>
              <a:t>fasta</a:t>
            </a:r>
            <a:r>
              <a:rPr lang="en" altLang="ko-Kore-KR" sz="1400" dirty="0">
                <a:latin typeface="Courier" pitchFamily="2" charset="0"/>
              </a:rPr>
              <a:t> | grep "OS=Human" | cut -d ":" -f 1 | </a:t>
            </a:r>
            <a:r>
              <a:rPr lang="en" altLang="ko-Kore-KR" sz="1400" dirty="0" err="1">
                <a:latin typeface="Courier" pitchFamily="2" charset="0"/>
              </a:rPr>
              <a:t>xargs</a:t>
            </a:r>
            <a:r>
              <a:rPr lang="en" altLang="ko-Kore-KR" sz="1400" dirty="0">
                <a:latin typeface="Courier" pitchFamily="2" charset="0"/>
              </a:rPr>
              <a:t> cat &gt; </a:t>
            </a:r>
            <a:r>
              <a:rPr lang="en" altLang="ko-Kore-KR" sz="1400" dirty="0" err="1">
                <a:latin typeface="Courier" pitchFamily="2" charset="0"/>
              </a:rPr>
              <a:t>humanfasta.fa</a:t>
            </a:r>
            <a:endParaRPr lang="en" altLang="ko-Kore-KR" sz="1400" dirty="0">
              <a:latin typeface="Courier" pitchFamily="2" charset="0"/>
            </a:endParaRPr>
          </a:p>
          <a:p>
            <a:endParaRPr kumimoji="1" lang="ko-Kore-KR" altLang="en-US" sz="14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1FEEA-5362-7F45-AE1B-0DBC516B4650}"/>
              </a:ext>
            </a:extLst>
          </p:cNvPr>
          <p:cNvSpPr txBox="1"/>
          <p:nvPr/>
        </p:nvSpPr>
        <p:spPr>
          <a:xfrm>
            <a:off x="-198785" y="6263144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en-US" altLang="ko-Kore-KR" dirty="0"/>
              <a:t>.</a:t>
            </a:r>
            <a:r>
              <a:rPr kumimoji="1" lang="en-US" altLang="ko-Kore-KR" dirty="0" err="1"/>
              <a:t>fasta</a:t>
            </a:r>
            <a:r>
              <a:rPr kumimoji="1" lang="ko-KR" altLang="en-US" dirty="0"/>
              <a:t>에서 모든 헤더를 찾아서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8B216-3F66-6948-9C93-A8C0476F6D33}"/>
              </a:ext>
            </a:extLst>
          </p:cNvPr>
          <p:cNvSpPr txBox="1"/>
          <p:nvPr/>
        </p:nvSpPr>
        <p:spPr>
          <a:xfrm>
            <a:off x="1744206" y="5801436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OS=Human </a:t>
            </a:r>
            <a:r>
              <a:rPr kumimoji="1" lang="ko-KR" altLang="en-US" dirty="0"/>
              <a:t>이라는 줄을 찾고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774C0-6A78-9442-8E22-10F39A06B408}"/>
              </a:ext>
            </a:extLst>
          </p:cNvPr>
          <p:cNvSpPr txBox="1"/>
          <p:nvPr/>
        </p:nvSpPr>
        <p:spPr>
          <a:xfrm>
            <a:off x="3820328" y="5088525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내용을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나누어 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8CDF04-D123-3341-B8E0-38E444943FA1}"/>
              </a:ext>
            </a:extLst>
          </p:cNvPr>
          <p:cNvSpPr txBox="1"/>
          <p:nvPr/>
        </p:nvSpPr>
        <p:spPr>
          <a:xfrm>
            <a:off x="5970862" y="5884546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 목록을</a:t>
            </a:r>
            <a:endParaRPr kumimoji="1" lang="en-US" altLang="ko-KR" dirty="0"/>
          </a:p>
          <a:p>
            <a:r>
              <a:rPr kumimoji="1" lang="ko-KR" altLang="en-US" dirty="0"/>
              <a:t>모두 출력하여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3A471-AFA1-9840-8E6F-CE38FF13CDFF}"/>
              </a:ext>
            </a:extLst>
          </p:cNvPr>
          <p:cNvSpPr txBox="1"/>
          <p:nvPr/>
        </p:nvSpPr>
        <p:spPr>
          <a:xfrm>
            <a:off x="7161042" y="4724412"/>
            <a:ext cx="1753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humanfasta.fa</a:t>
            </a:r>
            <a:r>
              <a:rPr kumimoji="1" lang="ko-Kore-KR" altLang="en-US" dirty="0"/>
              <a:t>로</a:t>
            </a:r>
            <a:endParaRPr kumimoji="1" lang="en-US" altLang="ko-Kore-KR" dirty="0"/>
          </a:p>
          <a:p>
            <a:r>
              <a:rPr kumimoji="1" lang="ko-Kore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8151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다른 예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11" y="1659466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문제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나는 단백질 서열을 가지고 있고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 단백질과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있는 단백질 구조를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찾고 싶다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 만약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있는 단백질 구조를 모두 다운로드하고 싶으면 어떻게 하나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?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290" y="3557637"/>
            <a:ext cx="76699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단백질 구조의 아미노산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BLAST DB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이용하여 검색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결과를 이용하여 단백질 구조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ID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추출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3.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 단백질 구조를 다운로드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단백질 구조의 아미노산 서열을 어떻게 검색하는가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511" y="1614311"/>
            <a:ext cx="73619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NCBI BLAST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데이터베이스에는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pdbaa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라는 데이터베이스가 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단백질 구조 데이터베이스인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PDB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있는 모든 아미노산 서열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0533" y="2561072"/>
            <a:ext cx="503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ftp://</a:t>
            </a:r>
            <a:r>
              <a:rPr lang="en-US" dirty="0" err="1"/>
              <a:t>ftp.ncbi.nlm.nih.gov</a:t>
            </a:r>
            <a:r>
              <a:rPr lang="en-US" dirty="0"/>
              <a:t>/blast/</a:t>
            </a:r>
            <a:r>
              <a:rPr lang="en-US" dirty="0" err="1"/>
              <a:t>db</a:t>
            </a:r>
            <a:r>
              <a:rPr lang="en-US" dirty="0"/>
              <a:t>/FASTA/</a:t>
            </a:r>
            <a:r>
              <a:rPr lang="en-US" dirty="0" err="1"/>
              <a:t>pdbaa.gz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533" y="4036553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>
                <a:latin typeface="Courier New" charset="0"/>
                <a:ea typeface="Courier New" charset="0"/>
                <a:cs typeface="Courier New" charset="0"/>
              </a:rPr>
              <a:t>cd ~/ncbi-blast-2.10.0+/</a:t>
            </a:r>
            <a:r>
              <a:rPr lang="cs-CZ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endParaRPr lang="cs-CZ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curl -O ftp://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ftp.ncbi.nlm.nih.gov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/blast/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/FASTA/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gunzip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makeblastdb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dbtype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25" y="3397568"/>
            <a:ext cx="652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다운로드 받아서 이전에 한 것처럼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BLAST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만들자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1D5B8-77A4-E44F-B45A-4D66B45D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2679"/>
            <a:ext cx="9144000" cy="6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67" y="384604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코로나바이러스 스파이크 단백질로 다시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BLAST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 검색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255" y="1825974"/>
            <a:ext cx="8589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latin typeface="Courier" pitchFamily="2" charset="0"/>
              </a:rPr>
              <a:t>blastp</a:t>
            </a:r>
            <a:r>
              <a:rPr lang="en" altLang="ko-Kore-KR" sz="1400" dirty="0">
                <a:latin typeface="Courier" pitchFamily="2" charset="0"/>
              </a:rPr>
              <a:t> -query P59594.fasta 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400" b="1" dirty="0" err="1">
                <a:solidFill>
                  <a:srgbClr val="FF0000"/>
                </a:solidFill>
                <a:latin typeface="Courier" pitchFamily="2" charset="0"/>
              </a:rPr>
              <a:t>db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400" b="1" dirty="0" err="1">
                <a:solidFill>
                  <a:srgbClr val="FF0000"/>
                </a:solidFill>
                <a:latin typeface="Courier" pitchFamily="2" charset="0"/>
              </a:rPr>
              <a:t>pdbaa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400" dirty="0">
                <a:latin typeface="Courier" pitchFamily="2" charset="0"/>
              </a:rPr>
              <a:t>-</a:t>
            </a:r>
            <a:r>
              <a:rPr lang="en" altLang="ko-Kore-KR" sz="1400" dirty="0" err="1">
                <a:latin typeface="Courier" pitchFamily="2" charset="0"/>
              </a:rPr>
              <a:t>evalue</a:t>
            </a:r>
            <a:r>
              <a:rPr lang="en" altLang="ko-Kore-KR" sz="1400" dirty="0">
                <a:latin typeface="Courier" pitchFamily="2" charset="0"/>
              </a:rPr>
              <a:t> 1e-5 -</a:t>
            </a:r>
            <a:r>
              <a:rPr lang="en" altLang="ko-Kore-KR" sz="1400" dirty="0" err="1">
                <a:latin typeface="Courier" pitchFamily="2" charset="0"/>
              </a:rPr>
              <a:t>outfmt</a:t>
            </a:r>
            <a:r>
              <a:rPr lang="en" altLang="ko-Kore-KR" sz="1400" dirty="0">
                <a:latin typeface="Courier" pitchFamily="2" charset="0"/>
              </a:rPr>
              <a:t> 6 &gt; </a:t>
            </a:r>
            <a:r>
              <a:rPr lang="en" altLang="ko-Kore-KR" sz="1400" dirty="0" err="1">
                <a:latin typeface="Courier" pitchFamily="2" charset="0"/>
              </a:rPr>
              <a:t>blastoutput.txt</a:t>
            </a:r>
            <a:endParaRPr lang="en" altLang="ko-Kore-KR" sz="1400" dirty="0">
              <a:latin typeface="Courier" pitchFamily="2" charset="0"/>
            </a:endParaRPr>
          </a:p>
          <a:p>
            <a:r>
              <a:rPr lang="en" altLang="ko-Kore-KR" sz="1400" dirty="0">
                <a:latin typeface="Courier" pitchFamily="2" charset="0"/>
              </a:rPr>
              <a:t>cat </a:t>
            </a:r>
            <a:r>
              <a:rPr lang="en" altLang="ko-Kore-KR" sz="1400" dirty="0" err="1">
                <a:latin typeface="Courier" pitchFamily="2" charset="0"/>
              </a:rPr>
              <a:t>blastoutput.txt</a:t>
            </a:r>
            <a:endParaRPr lang="en" altLang="ko-Kore-KR" sz="1400" dirty="0">
              <a:latin typeface="Courier" pitchFamily="2" charset="0"/>
            </a:endParaRP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2B8F4-15EA-E044-828A-6DC4D4AFE5A6}"/>
              </a:ext>
            </a:extLst>
          </p:cNvPr>
          <p:cNvSpPr txBox="1"/>
          <p:nvPr/>
        </p:nvSpPr>
        <p:spPr>
          <a:xfrm>
            <a:off x="2184400" y="1337733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이전과는</a:t>
            </a:r>
            <a:r>
              <a:rPr kumimoji="1" lang="ko-KR" altLang="en-US" b="1" dirty="0"/>
              <a:t> 달리 </a:t>
            </a:r>
            <a:r>
              <a:rPr kumimoji="1" lang="en-US" altLang="ko-KR" b="1" dirty="0" err="1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pdbaa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바꾸어 새로 만든 </a:t>
            </a:r>
            <a:r>
              <a:rPr kumimoji="1" lang="en-US" altLang="ko-KR" b="1" dirty="0" err="1"/>
              <a:t>db</a:t>
            </a:r>
            <a:r>
              <a:rPr kumimoji="1" lang="ko-KR" altLang="en-US" b="1" dirty="0"/>
              <a:t>로 검색한다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6" name="그림 5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736A60F-4006-7D4A-917A-CCCAFF6B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2714324"/>
            <a:ext cx="9144000" cy="3517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38262-58D0-024F-8BD1-ABF40471AEDE}"/>
              </a:ext>
            </a:extLst>
          </p:cNvPr>
          <p:cNvSpPr/>
          <p:nvPr/>
        </p:nvSpPr>
        <p:spPr>
          <a:xfrm>
            <a:off x="1710267" y="2625216"/>
            <a:ext cx="728133" cy="36067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0799-1EE4-D349-AAC6-E922A81CC5D9}"/>
              </a:ext>
            </a:extLst>
          </p:cNvPr>
          <p:cNvSpPr txBox="1"/>
          <p:nvPr/>
        </p:nvSpPr>
        <p:spPr>
          <a:xfrm>
            <a:off x="711200" y="6451600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id</a:t>
            </a:r>
            <a:r>
              <a:rPr kumimoji="1" lang="ko-KR" altLang="en-US" dirty="0"/>
              <a:t>는 이것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어떻게 추출할까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0F978-5578-2B4E-866C-38E9EC91FB11}"/>
              </a:ext>
            </a:extLst>
          </p:cNvPr>
          <p:cNvSpPr txBox="1"/>
          <p:nvPr/>
        </p:nvSpPr>
        <p:spPr>
          <a:xfrm>
            <a:off x="4238" y="734367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cut -d$'\t' -f 2</a:t>
            </a:r>
          </a:p>
          <a:p>
            <a:endParaRPr kumimoji="1" lang="ko-Kore-KR" altLang="en-US" sz="1200" dirty="0">
              <a:latin typeface="Courier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98B86B-920C-864C-A020-F53AEDBE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45" y="1103699"/>
            <a:ext cx="617471" cy="5517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A7DAA-2F5F-3E41-B94A-B73F2D2BBBF1}"/>
              </a:ext>
            </a:extLst>
          </p:cNvPr>
          <p:cNvSpPr txBox="1"/>
          <p:nvPr/>
        </p:nvSpPr>
        <p:spPr>
          <a:xfrm>
            <a:off x="3775477" y="734367"/>
            <a:ext cx="539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| cut -d$'\t' -f 2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cut -d '_' -f 1</a:t>
            </a:r>
          </a:p>
          <a:p>
            <a:endParaRPr kumimoji="1" lang="ko-Kore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4498C1-1E67-C746-8B20-E6EB091D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4" y="1140367"/>
            <a:ext cx="508569" cy="55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8865" y="182638"/>
            <a:ext cx="768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(Basic Local Alignment Search Tool)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B2FC125-00C5-C64B-91A3-2F938E8A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937"/>
            <a:ext cx="6610662" cy="396041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FCDA50-A569-EA45-BC1A-71C7541E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33" y="2734566"/>
            <a:ext cx="5537898" cy="3433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F3A81-F85D-CE4A-AF66-402705346AB3}"/>
              </a:ext>
            </a:extLst>
          </p:cNvPr>
          <p:cNvSpPr txBox="1"/>
          <p:nvPr/>
        </p:nvSpPr>
        <p:spPr>
          <a:xfrm>
            <a:off x="2668250" y="6488668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생물학자의</a:t>
            </a:r>
            <a:r>
              <a:rPr kumimoji="1" lang="ko-KR" altLang="en-US" b="1" dirty="0"/>
              <a:t> 필수라고 생각되는 </a:t>
            </a:r>
            <a:r>
              <a:rPr kumimoji="1" lang="en-US" altLang="ko-KR" b="1" dirty="0"/>
              <a:t>BLAST…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9289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AD141-8D0C-1E41-8123-BEC1EC8AAB08}"/>
              </a:ext>
            </a:extLst>
          </p:cNvPr>
          <p:cNvSpPr txBox="1"/>
          <p:nvPr/>
        </p:nvSpPr>
        <p:spPr>
          <a:xfrm>
            <a:off x="998410" y="277167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| cut -d$'\t' -f 2 | cut -d '_' -f 1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</a:t>
            </a:r>
            <a:r>
              <a:rPr lang="en" altLang="ko-Kore-KR" sz="1200" dirty="0" err="1">
                <a:solidFill>
                  <a:srgbClr val="FF0000"/>
                </a:solidFill>
                <a:latin typeface="Courier" pitchFamily="2" charset="0"/>
              </a:rPr>
              <a:t>uniq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" altLang="ko-Kore-KR" sz="1200" dirty="0" err="1">
                <a:solidFill>
                  <a:srgbClr val="FF0000"/>
                </a:solidFill>
                <a:latin typeface="Courier" pitchFamily="2" charset="0"/>
              </a:rPr>
              <a:t>pdblist.txt</a:t>
            </a:r>
            <a:endParaRPr lang="en" altLang="ko-Kore-KR" sz="12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6B81B-C30B-9543-ADA9-014F22922AD1}"/>
              </a:ext>
            </a:extLst>
          </p:cNvPr>
          <p:cNvSpPr txBox="1"/>
          <p:nvPr/>
        </p:nvSpPr>
        <p:spPr>
          <a:xfrm>
            <a:off x="998410" y="1331330"/>
            <a:ext cx="7360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6ACC</a:t>
            </a:r>
          </a:p>
          <a:p>
            <a:r>
              <a:rPr lang="en" altLang="ko-Kore-KR" dirty="0">
                <a:latin typeface="Courier" pitchFamily="2" charset="0"/>
              </a:rPr>
              <a:t>5WRG</a:t>
            </a:r>
          </a:p>
          <a:p>
            <a:r>
              <a:rPr lang="en" altLang="ko-Kore-KR" dirty="0">
                <a:latin typeface="Courier" pitchFamily="2" charset="0"/>
              </a:rPr>
              <a:t>5X58</a:t>
            </a:r>
          </a:p>
          <a:p>
            <a:r>
              <a:rPr lang="en" altLang="ko-Kore-KR" dirty="0">
                <a:latin typeface="Courier" pitchFamily="2" charset="0"/>
              </a:rPr>
              <a:t>6NB6</a:t>
            </a:r>
          </a:p>
          <a:p>
            <a:r>
              <a:rPr lang="en" altLang="ko-Kore-KR" dirty="0">
                <a:latin typeface="Courier" pitchFamily="2" charset="0"/>
              </a:rPr>
              <a:t>6CRW</a:t>
            </a:r>
          </a:p>
          <a:p>
            <a:r>
              <a:rPr lang="en" altLang="ko-Kore-KR" dirty="0">
                <a:latin typeface="Courier" pitchFamily="2" charset="0"/>
              </a:rPr>
              <a:t>6CRV</a:t>
            </a:r>
          </a:p>
          <a:p>
            <a:r>
              <a:rPr lang="en" altLang="ko-Kore-KR" dirty="0">
                <a:latin typeface="Courier" pitchFamily="2" charset="0"/>
              </a:rPr>
              <a:t>5X4S</a:t>
            </a:r>
          </a:p>
          <a:p>
            <a:r>
              <a:rPr lang="en" altLang="ko-Kore-KR" dirty="0">
                <a:latin typeface="Courier" pitchFamily="2" charset="0"/>
              </a:rPr>
              <a:t>3SCI</a:t>
            </a:r>
          </a:p>
          <a:p>
            <a:r>
              <a:rPr lang="en" altLang="ko-Kore-KR" dirty="0">
                <a:latin typeface="Courier" pitchFamily="2" charset="0"/>
              </a:rPr>
              <a:t>5X59</a:t>
            </a:r>
          </a:p>
          <a:p>
            <a:r>
              <a:rPr lang="en" altLang="ko-Kore-KR" dirty="0">
                <a:latin typeface="Courier" pitchFamily="2" charset="0"/>
              </a:rPr>
              <a:t>6NB3</a:t>
            </a:r>
          </a:p>
          <a:p>
            <a:r>
              <a:rPr lang="en" altLang="ko-Kore-KR" dirty="0">
                <a:latin typeface="Courier" pitchFamily="2" charset="0"/>
              </a:rPr>
              <a:t>5W9H</a:t>
            </a:r>
          </a:p>
          <a:p>
            <a:r>
              <a:rPr lang="en" altLang="ko-Kore-KR" dirty="0">
                <a:latin typeface="Courier" pitchFamily="2" charset="0"/>
              </a:rPr>
              <a:t>2DD8</a:t>
            </a:r>
          </a:p>
          <a:p>
            <a:r>
              <a:rPr lang="en" altLang="ko-Kore-KR" dirty="0">
                <a:latin typeface="Courier" pitchFamily="2" charset="0"/>
              </a:rPr>
              <a:t>2GHV</a:t>
            </a:r>
          </a:p>
          <a:p>
            <a:r>
              <a:rPr lang="en" altLang="ko-Kore-KR" dirty="0">
                <a:latin typeface="Courier" pitchFamily="2" charset="0"/>
              </a:rPr>
              <a:t>3JCL</a:t>
            </a:r>
          </a:p>
          <a:p>
            <a:r>
              <a:rPr lang="en" altLang="ko-Kore-KR" dirty="0">
                <a:latin typeface="Courier" pitchFamily="2" charset="0"/>
              </a:rPr>
              <a:t>3BGF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...</a:t>
            </a:r>
            <a:endParaRPr lang="en" altLang="ko-Kore-KR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9D0FD-1C40-B940-8F79-BA0474F9487B}"/>
              </a:ext>
            </a:extLst>
          </p:cNvPr>
          <p:cNvSpPr txBox="1"/>
          <p:nvPr/>
        </p:nvSpPr>
        <p:spPr>
          <a:xfrm>
            <a:off x="998410" y="89746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pdblist.txt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97A0-8355-054D-B25D-2856F54221BC}"/>
              </a:ext>
            </a:extLst>
          </p:cNvPr>
          <p:cNvSpPr txBox="1"/>
          <p:nvPr/>
        </p:nvSpPr>
        <p:spPr>
          <a:xfrm>
            <a:off x="3687057" y="961998"/>
            <a:ext cx="545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그렇다면 이 목록으로 어떻게 다운로드를 할 것인가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F87A598-CCA4-4B41-BF4A-72C51453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45" y="1705371"/>
            <a:ext cx="6080287" cy="3447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24298-3957-9941-94D4-6E8AF90045C3}"/>
              </a:ext>
            </a:extLst>
          </p:cNvPr>
          <p:cNvSpPr txBox="1"/>
          <p:nvPr/>
        </p:nvSpPr>
        <p:spPr>
          <a:xfrm>
            <a:off x="2815473" y="5342004"/>
            <a:ext cx="632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RCSB PDB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PDB ID</a:t>
            </a:r>
            <a:r>
              <a:rPr kumimoji="1" lang="ko-KR" altLang="en-US" dirty="0"/>
              <a:t>로 검색하여 다운로드할 수도 있겠지만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2239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253" y="608568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명령어로 다운로드 받기 위해서는 다음 주소를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curl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을 이용하여 다운로드 받는다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436" y="1925911"/>
            <a:ext cx="29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PDB ID : 6ACC </a:t>
            </a:r>
            <a:r>
              <a:rPr lang="ko-KR" altLang="en-US" b="1" dirty="0"/>
              <a:t>의 경우에는</a:t>
            </a:r>
            <a:r>
              <a:rPr lang="en-US" altLang="ko-KR" b="1" dirty="0"/>
              <a:t>….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8756" y="1122870"/>
            <a:ext cx="430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files.rcsb.org</a:t>
            </a:r>
            <a:r>
              <a:rPr lang="en" altLang="ko-Kore-KR" dirty="0"/>
              <a:t>/download/</a:t>
            </a:r>
            <a:r>
              <a:rPr lang="en" altLang="ko-Kore-KR" b="1" dirty="0" err="1">
                <a:solidFill>
                  <a:srgbClr val="FF0000"/>
                </a:solidFill>
              </a:rPr>
              <a:t>PDBID</a:t>
            </a:r>
            <a:r>
              <a:rPr lang="en" altLang="ko-Kore-KR" dirty="0" err="1"/>
              <a:t>.pdb</a:t>
            </a:r>
            <a:r>
              <a:rPr lang="en" altLang="ko-Kore-KR" dirty="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7673-F750-F34F-8086-3088E596D504}"/>
              </a:ext>
            </a:extLst>
          </p:cNvPr>
          <p:cNvSpPr txBox="1"/>
          <p:nvPr/>
        </p:nvSpPr>
        <p:spPr>
          <a:xfrm>
            <a:off x="267436" y="2596923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curl -O https://</a:t>
            </a:r>
            <a:r>
              <a:rPr lang="en" altLang="ko-Kore-KR" dirty="0" err="1">
                <a:latin typeface="Courier" pitchFamily="2" charset="0"/>
              </a:rPr>
              <a:t>files.rcsb.org</a:t>
            </a:r>
            <a:r>
              <a:rPr lang="en" altLang="ko-Kore-KR" dirty="0">
                <a:latin typeface="Courier" pitchFamily="2" charset="0"/>
              </a:rPr>
              <a:t>/download/6ACC.pdb </a:t>
            </a:r>
          </a:p>
          <a:p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BA02-A884-1348-8071-9DE22F429F45}"/>
              </a:ext>
            </a:extLst>
          </p:cNvPr>
          <p:cNvSpPr txBox="1"/>
          <p:nvPr/>
        </p:nvSpPr>
        <p:spPr>
          <a:xfrm>
            <a:off x="2151765" y="321529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이전의 스크립트를 수정하자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5711D-8EE0-0D4D-A865-A0863B01C356}"/>
              </a:ext>
            </a:extLst>
          </p:cNvPr>
          <p:cNvSpPr txBox="1"/>
          <p:nvPr/>
        </p:nvSpPr>
        <p:spPr>
          <a:xfrm>
            <a:off x="308756" y="3985114"/>
            <a:ext cx="7353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files.rcsb.org</a:t>
            </a:r>
            <a:r>
              <a:rPr lang="en" altLang="ko-Kore-KR" dirty="0">
                <a:latin typeface="Courier" pitchFamily="2" charset="0"/>
              </a:rPr>
              <a:t>/download/$</a:t>
            </a:r>
            <a:r>
              <a:rPr lang="en" altLang="ko-Kore-KR" dirty="0" err="1">
                <a:latin typeface="Courier" pitchFamily="2" charset="0"/>
              </a:rPr>
              <a:t>p.pdb.gz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   </a:t>
            </a:r>
            <a:r>
              <a:rPr lang="en" altLang="ko-Kore-KR" dirty="0" err="1">
                <a:latin typeface="Courier" pitchFamily="2" charset="0"/>
              </a:rPr>
              <a:t>gunzip</a:t>
            </a:r>
            <a:r>
              <a:rPr lang="en" altLang="ko-Kore-KR" dirty="0">
                <a:latin typeface="Courier" pitchFamily="2" charset="0"/>
              </a:rPr>
              <a:t> $</a:t>
            </a:r>
            <a:r>
              <a:rPr lang="en" altLang="ko-Kore-KR" dirty="0" err="1">
                <a:latin typeface="Courier" pitchFamily="2" charset="0"/>
              </a:rPr>
              <a:t>p.pdb.gz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pdblist.txt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82D8C-EFA2-0249-8A98-0EC9BC27C2D3}"/>
              </a:ext>
            </a:extLst>
          </p:cNvPr>
          <p:cNvSpPr txBox="1"/>
          <p:nvPr/>
        </p:nvSpPr>
        <p:spPr>
          <a:xfrm>
            <a:off x="259452" y="5880100"/>
            <a:ext cx="506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pdbdownload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 저장하고 </a:t>
            </a:r>
            <a:r>
              <a:rPr kumimoji="1" lang="en-US" altLang="ko-KR" dirty="0" err="1"/>
              <a:t>chmod</a:t>
            </a:r>
            <a:r>
              <a:rPr kumimoji="1" lang="en-US" altLang="ko-KR" dirty="0"/>
              <a:t> +x </a:t>
            </a:r>
            <a:r>
              <a:rPr kumimoji="1" lang="en-US" altLang="ko-KR" dirty="0" err="1"/>
              <a:t>pdbdownload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8FF17-D517-3E4F-BCA5-42AE95A0B0FD}"/>
              </a:ext>
            </a:extLst>
          </p:cNvPr>
          <p:cNvSpPr txBox="1"/>
          <p:nvPr/>
        </p:nvSpPr>
        <p:spPr>
          <a:xfrm>
            <a:off x="457200" y="6434667"/>
            <a:ext cx="853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pdbdownload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5542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4552" y="28683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다운로드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F0CD386B-1BE1-F440-AE76-5A0EAE8A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64167"/>
            <a:ext cx="9067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1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명판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61B9E18-B6C7-E243-9B60-CB84B404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9350"/>
            <a:ext cx="7467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1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ECE43-4CC3-3847-ABFD-2A2DDA024315}"/>
              </a:ext>
            </a:extLst>
          </p:cNvPr>
          <p:cNvSpPr txBox="1"/>
          <p:nvPr/>
        </p:nvSpPr>
        <p:spPr>
          <a:xfrm>
            <a:off x="2195485" y="168301"/>
            <a:ext cx="622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단백질 시각화 프로그램으로 열어보기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6CFDE-FCCD-4847-A37C-314E74E64721}"/>
              </a:ext>
            </a:extLst>
          </p:cNvPr>
          <p:cNvSpPr txBox="1"/>
          <p:nvPr/>
        </p:nvSpPr>
        <p:spPr>
          <a:xfrm>
            <a:off x="694267" y="1185333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linkClick r:id="rId2"/>
              </a:rPr>
              <a:t>http://pymol.org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8EC3C-0CEE-D543-BE37-6B615956F6CA}"/>
              </a:ext>
            </a:extLst>
          </p:cNvPr>
          <p:cNvSpPr txBox="1"/>
          <p:nvPr/>
        </p:nvSpPr>
        <p:spPr>
          <a:xfrm>
            <a:off x="3895420" y="1163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혹은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6C645B8-4E5A-2345-9BB6-A2B372D1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1787309"/>
            <a:ext cx="4046202" cy="280162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DCF01AF-F216-6449-B37E-528B4E52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586" y="1739791"/>
            <a:ext cx="4834174" cy="2341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DDB60-441B-A243-A6B3-5706C17827E6}"/>
              </a:ext>
            </a:extLst>
          </p:cNvPr>
          <p:cNvSpPr txBox="1"/>
          <p:nvPr/>
        </p:nvSpPr>
        <p:spPr>
          <a:xfrm>
            <a:off x="5568854" y="1215436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www.cgl.ucsf.edu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chimerax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4BC50-D180-B94E-BA37-E212C4EE5B42}"/>
              </a:ext>
            </a:extLst>
          </p:cNvPr>
          <p:cNvSpPr txBox="1"/>
          <p:nvPr/>
        </p:nvSpPr>
        <p:spPr>
          <a:xfrm>
            <a:off x="1992761" y="5642564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시각화 프로그램의 사용법에 대해서는 </a:t>
            </a:r>
            <a:r>
              <a:rPr kumimoji="1" lang="en-US" altLang="ko-KR" b="1" dirty="0"/>
              <a:t>11</a:t>
            </a:r>
            <a:r>
              <a:rPr kumimoji="1" lang="ko-KR" altLang="en-US" b="1" dirty="0"/>
              <a:t>주차에 다룸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9505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F1FD-0FCE-CF4E-BBC1-E9922657E86A}"/>
              </a:ext>
            </a:extLst>
          </p:cNvPr>
          <p:cNvSpPr txBox="1"/>
          <p:nvPr/>
        </p:nvSpPr>
        <p:spPr>
          <a:xfrm>
            <a:off x="2957485" y="2021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다음주에는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155B5-D746-D74F-98D3-E9AA7FA89D5B}"/>
              </a:ext>
            </a:extLst>
          </p:cNvPr>
          <p:cNvSpPr txBox="1"/>
          <p:nvPr/>
        </p:nvSpPr>
        <p:spPr>
          <a:xfrm>
            <a:off x="1829130" y="1422399"/>
            <a:ext cx="541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파이썬</a:t>
            </a:r>
            <a:r>
              <a:rPr kumimoji="1" lang="ko-KR" altLang="en-US" sz="2000" b="1" dirty="0"/>
              <a:t> 프로그래밍의 기초에 대해서 알아보자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B1605-4EDE-2D4D-9532-C87243826583}"/>
              </a:ext>
            </a:extLst>
          </p:cNvPr>
          <p:cNvSpPr txBox="1"/>
          <p:nvPr/>
        </p:nvSpPr>
        <p:spPr>
          <a:xfrm>
            <a:off x="2150533" y="5350933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과제는</a:t>
            </a:r>
            <a:r>
              <a:rPr kumimoji="1" lang="ko-KR" altLang="en-US" dirty="0"/>
              <a:t> 이번주는 생략</a:t>
            </a:r>
            <a:r>
              <a:rPr kumimoji="1" lang="en-US" altLang="ko-KR" dirty="0"/>
              <a:t>…</a:t>
            </a:r>
            <a:r>
              <a:rPr kumimoji="1" lang="ko-KR" altLang="en-US" dirty="0"/>
              <a:t>다음주를 기대하세요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69A84-3B94-074F-B156-7320FD3D5C96}"/>
              </a:ext>
            </a:extLst>
          </p:cNvPr>
          <p:cNvSpPr txBox="1"/>
          <p:nvPr/>
        </p:nvSpPr>
        <p:spPr>
          <a:xfrm>
            <a:off x="2252133" y="281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0435D-481A-494E-B956-3348D9FF1624}"/>
              </a:ext>
            </a:extLst>
          </p:cNvPr>
          <p:cNvSpPr txBox="1"/>
          <p:nvPr/>
        </p:nvSpPr>
        <p:spPr>
          <a:xfrm>
            <a:off x="2344498" y="1947389"/>
            <a:ext cx="449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</a:t>
            </a:r>
            <a:r>
              <a:rPr kumimoji="1" lang="ko-KR" altLang="en-US" b="1" dirty="0"/>
              <a:t>강에서 설명한 </a:t>
            </a:r>
            <a:r>
              <a:rPr kumimoji="1" lang="en-US" altLang="ko-KR" b="1" dirty="0"/>
              <a:t>‘Anaconda’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설치해 올 것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043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37" y="488500"/>
            <a:ext cx="684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웹으로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사용할 수 있지만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592" y="1639188"/>
            <a:ext cx="81304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만약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수준으로 얻은 데이터를 이용하여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돌리고 싶다면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b="1" dirty="0">
                <a:latin typeface="Arial"/>
                <a:cs typeface="Arial"/>
              </a:rPr>
              <a:t>	10,000</a:t>
            </a:r>
            <a:r>
              <a:rPr lang="ko-KR" altLang="en-US" b="1" dirty="0">
                <a:latin typeface="Arial"/>
                <a:cs typeface="Arial"/>
              </a:rPr>
              <a:t>개의 단백질이 있는 </a:t>
            </a:r>
            <a:r>
              <a:rPr lang="en-US" altLang="ko-KR" b="1" dirty="0" err="1">
                <a:latin typeface="Arial"/>
                <a:cs typeface="Arial"/>
              </a:rPr>
              <a:t>multifasta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웹 </a:t>
            </a:r>
            <a:r>
              <a:rPr lang="en-US" altLang="ko-KR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로 돌릴 수 있을까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웹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는 가끔 매우 느리다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r>
              <a:rPr lang="ko-KR" altLang="en-US" dirty="0">
                <a:latin typeface="Arial"/>
                <a:cs typeface="Arial"/>
              </a:rPr>
              <a:t>불필요한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대신 자신이 필요한 </a:t>
            </a:r>
            <a:r>
              <a:rPr lang="ko-KR" altLang="en-US" dirty="0" err="1">
                <a:latin typeface="Arial"/>
                <a:cs typeface="Arial"/>
              </a:rPr>
              <a:t>생물종</a:t>
            </a:r>
            <a:r>
              <a:rPr lang="ko-KR" altLang="en-US" dirty="0">
                <a:latin typeface="Arial"/>
                <a:cs typeface="Arial"/>
              </a:rPr>
              <a:t> 혹은 계통의 생물에 대해서만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구축 가능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분석 프로그램과 연계하여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따라서 </a:t>
            </a:r>
            <a:r>
              <a:rPr lang="en-US" altLang="ko-KR" dirty="0">
                <a:latin typeface="Arial"/>
                <a:cs typeface="Arial"/>
              </a:rPr>
              <a:t>BLAST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자신의 개인 컴퓨터에서 돌릴 수 있으면 편하다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돌리는 데는 슈퍼컴퓨터가 </a:t>
            </a:r>
            <a:r>
              <a:rPr lang="ko-KR" altLang="en-US" b="1" dirty="0" err="1">
                <a:latin typeface="Arial"/>
                <a:cs typeface="Arial"/>
              </a:rPr>
              <a:t>필요없다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altLang="ko-KR" dirty="0">
              <a:latin typeface="Arial"/>
              <a:cs typeface="Arial"/>
            </a:endParaRPr>
          </a:p>
          <a:p>
            <a:pPr lvl="1"/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단 </a:t>
            </a:r>
            <a:endParaRPr lang="en-US" altLang="ko-KR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03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1EBFF5-2966-7B4E-AC3C-30E2CA6EC1D4}"/>
              </a:ext>
            </a:extLst>
          </p:cNvPr>
          <p:cNvSpPr txBox="1"/>
          <p:nvPr/>
        </p:nvSpPr>
        <p:spPr>
          <a:xfrm>
            <a:off x="1270037" y="488500"/>
            <a:ext cx="541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데이터베이스의 선택이 중요하다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01F8295-0519-D040-857F-94CF9125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4" y="1606550"/>
            <a:ext cx="5842000" cy="222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925CB-5931-5C44-A7D4-E2CC89893E3D}"/>
              </a:ext>
            </a:extLst>
          </p:cNvPr>
          <p:cNvSpPr txBox="1"/>
          <p:nvPr/>
        </p:nvSpPr>
        <p:spPr>
          <a:xfrm>
            <a:off x="939800" y="4054548"/>
            <a:ext cx="8077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 </a:t>
            </a:r>
            <a:r>
              <a:rPr kumimoji="1" lang="en-US" altLang="ko-KR" dirty="0"/>
              <a:t>BLAST </a:t>
            </a:r>
            <a:r>
              <a:rPr kumimoji="1" lang="ko-KR" altLang="en-US" dirty="0"/>
              <a:t>에서 검색할 데이터베이스를 선택할 때 디폴트는</a:t>
            </a:r>
            <a:r>
              <a:rPr kumimoji="1" lang="en-US" altLang="ko-KR" dirty="0"/>
              <a:t>..</a:t>
            </a:r>
          </a:p>
          <a:p>
            <a:endParaRPr kumimoji="1" lang="en-US" altLang="ko-Kore-KR" b="1" dirty="0"/>
          </a:p>
          <a:p>
            <a:r>
              <a:rPr kumimoji="1" lang="en-US" altLang="ko-Kore-KR" b="1" dirty="0"/>
              <a:t>Non-redundant protein sequence (nr)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현재까지</a:t>
            </a:r>
            <a:r>
              <a:rPr kumimoji="1" lang="ko-KR" altLang="en-US" dirty="0"/>
              <a:t> 알려진 모든 겹치지 않은 단백질</a:t>
            </a:r>
            <a:endParaRPr kumimoji="1" lang="en-US" altLang="ko-KR" dirty="0"/>
          </a:p>
          <a:p>
            <a:r>
              <a:rPr kumimoji="1" lang="ko-KR" altLang="en-US" dirty="0"/>
              <a:t>서열에 대한 데이터베이스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0260F-A444-454B-A6A0-EC1A01A6CCCA}"/>
              </a:ext>
            </a:extLst>
          </p:cNvPr>
          <p:cNvSpPr txBox="1"/>
          <p:nvPr/>
        </p:nvSpPr>
        <p:spPr>
          <a:xfrm>
            <a:off x="914564" y="5394235"/>
            <a:ext cx="6496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아니면</a:t>
            </a:r>
            <a:endParaRPr kumimoji="1" lang="en-US" altLang="ko-Kore-KR" dirty="0"/>
          </a:p>
          <a:p>
            <a:r>
              <a:rPr kumimoji="1" lang="en-US" altLang="ko-Kore-KR" b="1" dirty="0"/>
              <a:t>Reference proteins (</a:t>
            </a:r>
            <a:r>
              <a:rPr kumimoji="1" lang="en-US" altLang="ko-Kore-KR" b="1" dirty="0" err="1"/>
              <a:t>refseq_protein</a:t>
            </a:r>
            <a:r>
              <a:rPr kumimoji="1" lang="en-US" altLang="ko-Kore-KR" b="1" dirty="0"/>
              <a:t>) </a:t>
            </a:r>
            <a:r>
              <a:rPr kumimoji="1" lang="ko-KR" altLang="en-US" dirty="0"/>
              <a:t>을 사용하는 경우가 많으나</a:t>
            </a:r>
            <a:r>
              <a:rPr kumimoji="1" lang="en-US" altLang="ko-KR" dirty="0"/>
              <a:t>…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1138-45C1-4246-B288-6763B016A787}"/>
              </a:ext>
            </a:extLst>
          </p:cNvPr>
          <p:cNvSpPr txBox="1"/>
          <p:nvPr/>
        </p:nvSpPr>
        <p:spPr>
          <a:xfrm>
            <a:off x="2040999" y="6488668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이들은 일반적인 </a:t>
            </a:r>
            <a:r>
              <a:rPr kumimoji="1" lang="en-US" altLang="ko-KR" b="1" dirty="0"/>
              <a:t>PC </a:t>
            </a:r>
            <a:r>
              <a:rPr kumimoji="1" lang="ko-KR" altLang="en-US" b="1" dirty="0"/>
              <a:t>혹은 서버에서 돌리기에는 너무 크다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002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15970</TotalTime>
  <Words>8451</Words>
  <Application>Microsoft Macintosh PowerPoint</Application>
  <PresentationFormat>화면 슬라이드 쇼(4:3)</PresentationFormat>
  <Paragraphs>904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Arial</vt:lpstr>
      <vt:lpstr>Calibri</vt:lpstr>
      <vt:lpstr>Courier</vt:lpstr>
      <vt:lpstr>Courier New</vt:lpstr>
      <vt:lpstr>JetBrains Mono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PATH</vt:lpstr>
      <vt:lpstr>윈도우(Git for bash)의 경우..</vt:lpstr>
      <vt:lpstr>PowerPoint 프레젠테이션</vt:lpstr>
      <vt:lpstr>PowerPoint 프레젠테이션</vt:lpstr>
      <vt:lpstr>PowerPoint 프레젠테이션</vt:lpstr>
      <vt:lpstr>설치가 잘 되었는지 보려면…</vt:lpstr>
      <vt:lpstr>BLAST DB</vt:lpstr>
      <vt:lpstr>PowerPoint 프레젠테이션</vt:lpstr>
      <vt:lpstr>BLASTDB 생성</vt:lpstr>
      <vt:lpstr>BLAST 를 이제 돌려보자. </vt:lpstr>
      <vt:lpstr>PowerPoint 프레젠테이션</vt:lpstr>
      <vt:lpstr>PowerPoint 프레젠테이션</vt:lpstr>
      <vt:lpstr>PowerPoint 프레젠테이션</vt:lpstr>
      <vt:lpstr>PowerPoint 프레젠테이션</vt:lpstr>
      <vt:lpstr>데이터를 살펴보다 보면…</vt:lpstr>
      <vt:lpstr>Expected Value (E-value)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쉘 스크립트 </vt:lpstr>
      <vt:lpstr>실행 권한 부여 </vt:lpstr>
      <vt:lpstr>스크립트 개선 </vt:lpstr>
      <vt:lpstr>PowerPoint 프레젠테이션</vt:lpstr>
      <vt:lpstr>PowerPoint 프레젠테이션</vt:lpstr>
      <vt:lpstr>스크립트 수정 </vt:lpstr>
      <vt:lpstr>PowerPoint 프레젠테이션</vt:lpstr>
      <vt:lpstr>BLAST 검색과 다운받기를 합쳐 보면…</vt:lpstr>
      <vt:lpstr>PowerPoint 프레젠테이션</vt:lpstr>
      <vt:lpstr>일단 clustalo에도 path를 설정해 보자. </vt:lpstr>
      <vt:lpstr>PowerPoint 프레젠테이션</vt:lpstr>
      <vt:lpstr>스크립트를 수정 </vt:lpstr>
      <vt:lpstr>결과물을 확인</vt:lpstr>
      <vt:lpstr>많은 FASTA 파일 중에서…</vt:lpstr>
      <vt:lpstr>PowerPoint 프레젠테이션</vt:lpstr>
      <vt:lpstr>PowerPoint 프레젠테이션</vt:lpstr>
      <vt:lpstr>PowerPoint 프레젠테이션</vt:lpstr>
      <vt:lpstr>다른 예 </vt:lpstr>
      <vt:lpstr>단백질 구조의 아미노산 서열을 어떻게 검색하는가?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230</cp:revision>
  <dcterms:created xsi:type="dcterms:W3CDTF">2015-09-01T12:18:54Z</dcterms:created>
  <dcterms:modified xsi:type="dcterms:W3CDTF">2020-04-02T03:58:00Z</dcterms:modified>
</cp:coreProperties>
</file>